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01" r:id="rId2"/>
    <p:sldId id="521" r:id="rId3"/>
    <p:sldId id="570" r:id="rId4"/>
    <p:sldId id="571" r:id="rId5"/>
    <p:sldId id="573" r:id="rId6"/>
    <p:sldId id="575" r:id="rId7"/>
    <p:sldId id="576" r:id="rId8"/>
    <p:sldId id="574" r:id="rId9"/>
    <p:sldId id="577" r:id="rId10"/>
    <p:sldId id="572" r:id="rId11"/>
    <p:sldId id="647" r:id="rId12"/>
    <p:sldId id="578" r:id="rId13"/>
    <p:sldId id="582" r:id="rId14"/>
    <p:sldId id="580" r:id="rId15"/>
    <p:sldId id="583" r:id="rId16"/>
    <p:sldId id="581" r:id="rId17"/>
    <p:sldId id="584" r:id="rId18"/>
    <p:sldId id="596" r:id="rId19"/>
    <p:sldId id="597" r:id="rId20"/>
    <p:sldId id="587" r:id="rId21"/>
    <p:sldId id="629" r:id="rId22"/>
    <p:sldId id="585" r:id="rId23"/>
    <p:sldId id="631" r:id="rId24"/>
    <p:sldId id="632" r:id="rId25"/>
    <p:sldId id="633" r:id="rId26"/>
    <p:sldId id="634" r:id="rId27"/>
    <p:sldId id="635" r:id="rId28"/>
    <p:sldId id="651" r:id="rId29"/>
    <p:sldId id="636" r:id="rId30"/>
    <p:sldId id="637" r:id="rId31"/>
    <p:sldId id="638" r:id="rId32"/>
    <p:sldId id="639" r:id="rId33"/>
    <p:sldId id="642" r:id="rId34"/>
    <p:sldId id="643" r:id="rId35"/>
    <p:sldId id="645" r:id="rId36"/>
    <p:sldId id="646" r:id="rId37"/>
    <p:sldId id="588" r:id="rId38"/>
    <p:sldId id="654" r:id="rId39"/>
    <p:sldId id="586" r:id="rId40"/>
    <p:sldId id="592" r:id="rId41"/>
    <p:sldId id="593" r:id="rId42"/>
    <p:sldId id="598" r:id="rId43"/>
    <p:sldId id="599" r:id="rId44"/>
    <p:sldId id="604" r:id="rId45"/>
    <p:sldId id="605" r:id="rId46"/>
    <p:sldId id="606" r:id="rId47"/>
    <p:sldId id="607" r:id="rId48"/>
    <p:sldId id="611" r:id="rId49"/>
    <p:sldId id="612" r:id="rId50"/>
    <p:sldId id="613" r:id="rId51"/>
    <p:sldId id="618" r:id="rId52"/>
    <p:sldId id="619" r:id="rId53"/>
    <p:sldId id="620" r:id="rId54"/>
    <p:sldId id="623" r:id="rId55"/>
    <p:sldId id="624" r:id="rId56"/>
    <p:sldId id="625" r:id="rId57"/>
    <p:sldId id="652" r:id="rId58"/>
    <p:sldId id="626" r:id="rId59"/>
    <p:sldId id="627" r:id="rId60"/>
    <p:sldId id="628" r:id="rId61"/>
    <p:sldId id="653" r:id="rId62"/>
    <p:sldId id="649" r:id="rId63"/>
    <p:sldId id="648" r:id="rId64"/>
    <p:sldId id="650" r:id="rId65"/>
    <p:sldId id="655" r:id="rId66"/>
    <p:sldId id="656" r:id="rId67"/>
  </p:sldIdLst>
  <p:sldSz cx="9144000" cy="5143500" type="screen16x9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26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94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1F8EFA-CC00-794E-B88B-64BA6FCA9915}" type="doc">
      <dgm:prSet loTypeId="urn:microsoft.com/office/officeart/2005/8/layout/hProcess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025995A-9AD9-EF44-9582-CA4F1F8F1137}">
      <dgm:prSet phldrT="[文本]"/>
      <dgm:spPr/>
      <dgm:t>
        <a:bodyPr/>
        <a:lstStyle/>
        <a:p>
          <a:r>
            <a:rPr lang="zh-CN" altLang="en-US" dirty="0"/>
            <a:t>基于人工规则的分词</a:t>
          </a:r>
        </a:p>
      </dgm:t>
    </dgm:pt>
    <dgm:pt modelId="{CFBA6AB1-CEDA-FF47-A9CA-34560BBEFD26}" type="parTrans" cxnId="{B1C0921E-FFFF-AC4C-9A05-C7B716028665}">
      <dgm:prSet/>
      <dgm:spPr/>
      <dgm:t>
        <a:bodyPr/>
        <a:lstStyle/>
        <a:p>
          <a:endParaRPr lang="zh-CN" altLang="en-US"/>
        </a:p>
      </dgm:t>
    </dgm:pt>
    <dgm:pt modelId="{3B02E797-8AD6-6247-9DFC-BC71EF8ED925}" type="sibTrans" cxnId="{B1C0921E-FFFF-AC4C-9A05-C7B716028665}">
      <dgm:prSet/>
      <dgm:spPr/>
      <dgm:t>
        <a:bodyPr/>
        <a:lstStyle/>
        <a:p>
          <a:endParaRPr lang="zh-CN" altLang="en-US"/>
        </a:p>
      </dgm:t>
    </dgm:pt>
    <dgm:pt modelId="{87946105-F97B-6E4E-9CB8-FAD4623FCD2A}">
      <dgm:prSet phldrT="[文本]"/>
      <dgm:spPr/>
      <dgm:t>
        <a:bodyPr/>
        <a:lstStyle/>
        <a:p>
          <a:r>
            <a:rPr lang="zh-CN" altLang="en-US" dirty="0"/>
            <a:t>基于统计机器学习的分词</a:t>
          </a:r>
        </a:p>
      </dgm:t>
    </dgm:pt>
    <dgm:pt modelId="{AEC065F2-F35E-8C41-8208-E4E8B557058C}" type="parTrans" cxnId="{5E9ACC21-5270-6E42-967D-08D5C68929AC}">
      <dgm:prSet/>
      <dgm:spPr/>
      <dgm:t>
        <a:bodyPr/>
        <a:lstStyle/>
        <a:p>
          <a:endParaRPr lang="zh-CN" altLang="en-US"/>
        </a:p>
      </dgm:t>
    </dgm:pt>
    <dgm:pt modelId="{CD866006-AE22-824A-AF7A-BA5A65F9F89C}" type="sibTrans" cxnId="{5E9ACC21-5270-6E42-967D-08D5C68929AC}">
      <dgm:prSet/>
      <dgm:spPr/>
      <dgm:t>
        <a:bodyPr/>
        <a:lstStyle/>
        <a:p>
          <a:endParaRPr lang="zh-CN" altLang="en-US"/>
        </a:p>
      </dgm:t>
    </dgm:pt>
    <dgm:pt modelId="{26D94AFD-7AED-8248-8CAC-AB1BD936B103}">
      <dgm:prSet phldrT="[文本]"/>
      <dgm:spPr/>
      <dgm:t>
        <a:bodyPr/>
        <a:lstStyle/>
        <a:p>
          <a:r>
            <a:rPr lang="zh-CN" altLang="en-US" dirty="0">
              <a:solidFill>
                <a:schemeClr val="bg1">
                  <a:lumMod val="75000"/>
                </a:schemeClr>
              </a:solidFill>
            </a:rPr>
            <a:t>基于深度学习的分词</a:t>
          </a:r>
        </a:p>
      </dgm:t>
    </dgm:pt>
    <dgm:pt modelId="{B0511019-193C-5446-91AC-18176C1491D2}" type="parTrans" cxnId="{2267C04C-E1BD-864B-AD70-F8287787B301}">
      <dgm:prSet/>
      <dgm:spPr/>
      <dgm:t>
        <a:bodyPr/>
        <a:lstStyle/>
        <a:p>
          <a:endParaRPr lang="zh-CN" altLang="en-US"/>
        </a:p>
      </dgm:t>
    </dgm:pt>
    <dgm:pt modelId="{EF2B8B40-114D-1E41-8A15-8CB84B1C20E5}" type="sibTrans" cxnId="{2267C04C-E1BD-864B-AD70-F8287787B301}">
      <dgm:prSet/>
      <dgm:spPr/>
      <dgm:t>
        <a:bodyPr/>
        <a:lstStyle/>
        <a:p>
          <a:endParaRPr lang="zh-CN" altLang="en-US"/>
        </a:p>
      </dgm:t>
    </dgm:pt>
    <dgm:pt modelId="{27907866-2CC2-7049-9E66-CE8BFB6F6E0E}">
      <dgm:prSet phldrT="[文本]"/>
      <dgm:spPr/>
      <dgm:t>
        <a:bodyPr/>
        <a:lstStyle/>
        <a:p>
          <a:r>
            <a:rPr lang="zh-CN" altLang="en-US" b="1" dirty="0"/>
            <a:t>优点</a:t>
          </a:r>
          <a:r>
            <a:rPr lang="zh-CN" altLang="en-US" dirty="0"/>
            <a:t>：简单、可理解、结果可控</a:t>
          </a:r>
        </a:p>
      </dgm:t>
    </dgm:pt>
    <dgm:pt modelId="{661A65A0-484C-9344-BE5C-521AACFA6B2D}" type="parTrans" cxnId="{C74F234F-733D-1544-9B6D-F5F9A6B205BD}">
      <dgm:prSet/>
      <dgm:spPr/>
      <dgm:t>
        <a:bodyPr/>
        <a:lstStyle/>
        <a:p>
          <a:endParaRPr lang="zh-CN" altLang="en-US"/>
        </a:p>
      </dgm:t>
    </dgm:pt>
    <dgm:pt modelId="{F94F9893-830A-EE4C-8637-ECCA20E5EC0C}" type="sibTrans" cxnId="{C74F234F-733D-1544-9B6D-F5F9A6B205BD}">
      <dgm:prSet/>
      <dgm:spPr/>
      <dgm:t>
        <a:bodyPr/>
        <a:lstStyle/>
        <a:p>
          <a:endParaRPr lang="zh-CN" altLang="en-US"/>
        </a:p>
      </dgm:t>
    </dgm:pt>
    <dgm:pt modelId="{C07DF9EE-C02B-AA4B-971F-473910B91EE0}">
      <dgm:prSet phldrT="[文本]"/>
      <dgm:spPr/>
      <dgm:t>
        <a:bodyPr/>
        <a:lstStyle/>
        <a:p>
          <a:r>
            <a:rPr lang="zh-CN" altLang="en-US" b="1" dirty="0"/>
            <a:t>缺点</a:t>
          </a:r>
          <a:r>
            <a:rPr lang="zh-CN" altLang="en-US" dirty="0"/>
            <a:t>：</a:t>
          </a:r>
          <a:r>
            <a:rPr lang="zh-CN" altLang="en-US" dirty="0">
              <a:solidFill>
                <a:srgbClr val="C00000"/>
              </a:solidFill>
            </a:rPr>
            <a:t>规则维护困难</a:t>
          </a:r>
          <a:r>
            <a:rPr lang="zh-CN" altLang="en-US" dirty="0"/>
            <a:t>，分词精度欠佳</a:t>
          </a:r>
        </a:p>
      </dgm:t>
    </dgm:pt>
    <dgm:pt modelId="{3586DE94-AC20-E44F-BE9F-F9C3371A3A3F}" type="parTrans" cxnId="{2AB1E4F3-BC89-3044-9A26-9E53BCDCE1C6}">
      <dgm:prSet/>
      <dgm:spPr/>
      <dgm:t>
        <a:bodyPr/>
        <a:lstStyle/>
        <a:p>
          <a:endParaRPr lang="zh-CN" altLang="en-US"/>
        </a:p>
      </dgm:t>
    </dgm:pt>
    <dgm:pt modelId="{565CB49F-7DB5-B143-A0AF-704985B8C366}" type="sibTrans" cxnId="{2AB1E4F3-BC89-3044-9A26-9E53BCDCE1C6}">
      <dgm:prSet/>
      <dgm:spPr/>
      <dgm:t>
        <a:bodyPr/>
        <a:lstStyle/>
        <a:p>
          <a:endParaRPr lang="zh-CN" altLang="en-US"/>
        </a:p>
      </dgm:t>
    </dgm:pt>
    <dgm:pt modelId="{FDACCF86-F351-6C4D-A255-01C1C7D7CC89}">
      <dgm:prSet phldrT="[文本]"/>
      <dgm:spPr/>
      <dgm:t>
        <a:bodyPr/>
        <a:lstStyle/>
        <a:p>
          <a:r>
            <a:rPr lang="zh-CN" altLang="en-US" b="1" dirty="0"/>
            <a:t>优点</a:t>
          </a:r>
          <a:r>
            <a:rPr lang="zh-CN" altLang="en-US" dirty="0"/>
            <a:t>：数据驱动，应用广泛</a:t>
          </a:r>
        </a:p>
      </dgm:t>
    </dgm:pt>
    <dgm:pt modelId="{D2AEF271-646C-3A40-A91B-76ADD2F5B55C}" type="parTrans" cxnId="{F170C132-3305-D243-BA9F-AB1E76211B13}">
      <dgm:prSet/>
      <dgm:spPr/>
      <dgm:t>
        <a:bodyPr/>
        <a:lstStyle/>
        <a:p>
          <a:endParaRPr lang="zh-CN" altLang="en-US"/>
        </a:p>
      </dgm:t>
    </dgm:pt>
    <dgm:pt modelId="{0680FD36-8F1A-2343-8CCB-5AB4F9B849BC}" type="sibTrans" cxnId="{F170C132-3305-D243-BA9F-AB1E76211B13}">
      <dgm:prSet/>
      <dgm:spPr/>
      <dgm:t>
        <a:bodyPr/>
        <a:lstStyle/>
        <a:p>
          <a:endParaRPr lang="zh-CN" altLang="en-US"/>
        </a:p>
      </dgm:t>
    </dgm:pt>
    <dgm:pt modelId="{4DF51717-5516-714C-9710-AB4D56FB28F7}">
      <dgm:prSet phldrT="[文本]"/>
      <dgm:spPr/>
      <dgm:t>
        <a:bodyPr/>
        <a:lstStyle/>
        <a:p>
          <a:r>
            <a:rPr lang="zh-CN" altLang="en-US" b="1" dirty="0"/>
            <a:t>缺点</a:t>
          </a:r>
          <a:r>
            <a:rPr lang="zh-CN" altLang="en-US" dirty="0"/>
            <a:t>：</a:t>
          </a:r>
          <a:r>
            <a:rPr lang="zh-CN" altLang="en-US" dirty="0">
              <a:solidFill>
                <a:srgbClr val="C00000"/>
              </a:solidFill>
            </a:rPr>
            <a:t>高质量训练数据获取昂贵，特征工程</a:t>
          </a:r>
        </a:p>
      </dgm:t>
    </dgm:pt>
    <dgm:pt modelId="{97DC7526-D9D3-2747-A977-A757EB36408A}" type="parTrans" cxnId="{2AF54714-1E7F-594B-9623-3752170EEAF5}">
      <dgm:prSet/>
      <dgm:spPr/>
      <dgm:t>
        <a:bodyPr/>
        <a:lstStyle/>
        <a:p>
          <a:endParaRPr lang="zh-CN" altLang="en-US"/>
        </a:p>
      </dgm:t>
    </dgm:pt>
    <dgm:pt modelId="{8691816C-8EFC-EF42-A8F4-6A61EFC5BD38}" type="sibTrans" cxnId="{2AF54714-1E7F-594B-9623-3752170EEAF5}">
      <dgm:prSet/>
      <dgm:spPr/>
      <dgm:t>
        <a:bodyPr/>
        <a:lstStyle/>
        <a:p>
          <a:endParaRPr lang="zh-CN" altLang="en-US"/>
        </a:p>
      </dgm:t>
    </dgm:pt>
    <dgm:pt modelId="{5ECE64FC-FE1E-8640-8EF9-C8F7262A4D57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优点：精度高</a:t>
          </a:r>
        </a:p>
      </dgm:t>
    </dgm:pt>
    <dgm:pt modelId="{C47FAAAA-24FF-8845-A99F-21F4A1BAD217}" type="parTrans" cxnId="{E4D33290-905B-AE46-A4B0-AFE8971F8D54}">
      <dgm:prSet/>
      <dgm:spPr/>
      <dgm:t>
        <a:bodyPr/>
        <a:lstStyle/>
        <a:p>
          <a:endParaRPr lang="zh-CN" altLang="en-US"/>
        </a:p>
      </dgm:t>
    </dgm:pt>
    <dgm:pt modelId="{1CEAA0E4-44BC-B14A-8F49-F3AD0EE42C19}" type="sibTrans" cxnId="{E4D33290-905B-AE46-A4B0-AFE8971F8D54}">
      <dgm:prSet/>
      <dgm:spPr/>
      <dgm:t>
        <a:bodyPr/>
        <a:lstStyle/>
        <a:p>
          <a:endParaRPr lang="zh-CN" altLang="en-US"/>
        </a:p>
      </dgm:t>
    </dgm:pt>
    <dgm:pt modelId="{2D54125C-E710-4344-986E-FCC3C6F95C22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缺点：</a:t>
          </a:r>
          <a:r>
            <a:rPr lang="zh-CN" altLang="en-US" dirty="0">
              <a:solidFill>
                <a:srgbClr val="C00000"/>
              </a:solidFill>
            </a:rPr>
            <a:t>可解释性差</a:t>
          </a:r>
          <a:r>
            <a:rPr lang="zh-CN" altLang="en-US" dirty="0">
              <a:solidFill>
                <a:schemeClr val="tx1"/>
              </a:solidFill>
            </a:rPr>
            <a:t>，需要海量训练数据</a:t>
          </a:r>
        </a:p>
      </dgm:t>
    </dgm:pt>
    <dgm:pt modelId="{F8A85C4A-4C13-6C45-AF49-07E8188FC4BF}" type="parTrans" cxnId="{537BE3E7-E151-1E42-B1AF-039DD87711C2}">
      <dgm:prSet/>
      <dgm:spPr/>
      <dgm:t>
        <a:bodyPr/>
        <a:lstStyle/>
        <a:p>
          <a:endParaRPr lang="zh-CN" altLang="en-US"/>
        </a:p>
      </dgm:t>
    </dgm:pt>
    <dgm:pt modelId="{530F0E53-B8FE-2746-9EEE-8518EB762E68}" type="sibTrans" cxnId="{537BE3E7-E151-1E42-B1AF-039DD87711C2}">
      <dgm:prSet/>
      <dgm:spPr/>
      <dgm:t>
        <a:bodyPr/>
        <a:lstStyle/>
        <a:p>
          <a:endParaRPr lang="zh-CN" altLang="en-US"/>
        </a:p>
      </dgm:t>
    </dgm:pt>
    <dgm:pt modelId="{902E0CA8-2F65-944A-84A4-83E12537B35E}" type="pres">
      <dgm:prSet presAssocID="{871F8EFA-CC00-794E-B88B-64BA6FCA991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B9157B7-39E5-E846-BF81-1C0B99094088}" type="pres">
      <dgm:prSet presAssocID="{871F8EFA-CC00-794E-B88B-64BA6FCA9915}" presName="tSp" presStyleCnt="0"/>
      <dgm:spPr/>
    </dgm:pt>
    <dgm:pt modelId="{5FFD0CE1-299A-3742-BBDA-75AF9F22D229}" type="pres">
      <dgm:prSet presAssocID="{871F8EFA-CC00-794E-B88B-64BA6FCA9915}" presName="bSp" presStyleCnt="0"/>
      <dgm:spPr/>
    </dgm:pt>
    <dgm:pt modelId="{BA440E6D-4A0A-E44F-AA90-D65071D62A54}" type="pres">
      <dgm:prSet presAssocID="{871F8EFA-CC00-794E-B88B-64BA6FCA9915}" presName="process" presStyleCnt="0"/>
      <dgm:spPr/>
    </dgm:pt>
    <dgm:pt modelId="{2078D215-1A47-8F45-9F7E-721EA4294ED6}" type="pres">
      <dgm:prSet presAssocID="{E025995A-9AD9-EF44-9582-CA4F1F8F1137}" presName="composite1" presStyleCnt="0"/>
      <dgm:spPr/>
    </dgm:pt>
    <dgm:pt modelId="{261016ED-D110-7D48-B6E3-88294A81A57A}" type="pres">
      <dgm:prSet presAssocID="{E025995A-9AD9-EF44-9582-CA4F1F8F1137}" presName="dummyNode1" presStyleLbl="node1" presStyleIdx="0" presStyleCnt="3"/>
      <dgm:spPr/>
    </dgm:pt>
    <dgm:pt modelId="{53EBC6B2-D992-0D49-B12C-0A0917ACA712}" type="pres">
      <dgm:prSet presAssocID="{E025995A-9AD9-EF44-9582-CA4F1F8F1137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A293D3-7230-3F49-8A98-41F2383E7149}" type="pres">
      <dgm:prSet presAssocID="{E025995A-9AD9-EF44-9582-CA4F1F8F113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E9F4D5-8447-2744-BDF4-E5C0BAADB3AD}" type="pres">
      <dgm:prSet presAssocID="{E025995A-9AD9-EF44-9582-CA4F1F8F1137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0B70CD-28DC-B54D-8C9F-C4248DCF001A}" type="pres">
      <dgm:prSet presAssocID="{E025995A-9AD9-EF44-9582-CA4F1F8F1137}" presName="connSite1" presStyleCnt="0"/>
      <dgm:spPr/>
    </dgm:pt>
    <dgm:pt modelId="{B29DE22E-9BC1-4540-9700-747651872C9C}" type="pres">
      <dgm:prSet presAssocID="{3B02E797-8AD6-6247-9DFC-BC71EF8ED925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0D967C31-0F66-1C4A-9960-2DBCD2185ED5}" type="pres">
      <dgm:prSet presAssocID="{87946105-F97B-6E4E-9CB8-FAD4623FCD2A}" presName="composite2" presStyleCnt="0"/>
      <dgm:spPr/>
    </dgm:pt>
    <dgm:pt modelId="{62A3EB6F-3633-1148-B60E-E9623E0B23E9}" type="pres">
      <dgm:prSet presAssocID="{87946105-F97B-6E4E-9CB8-FAD4623FCD2A}" presName="dummyNode2" presStyleLbl="node1" presStyleIdx="0" presStyleCnt="3"/>
      <dgm:spPr/>
    </dgm:pt>
    <dgm:pt modelId="{DFA27B34-7770-0748-9B08-E88A5E0663E6}" type="pres">
      <dgm:prSet presAssocID="{87946105-F97B-6E4E-9CB8-FAD4623FCD2A}" presName="childNode2" presStyleLbl="bgAcc1" presStyleIdx="1" presStyleCnt="3" custScaleX="1277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C941DE-85E2-AA4B-949B-085FE2908807}" type="pres">
      <dgm:prSet presAssocID="{87946105-F97B-6E4E-9CB8-FAD4623FCD2A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C12654-A4E3-E747-8845-C02FB1EC8143}" type="pres">
      <dgm:prSet presAssocID="{87946105-F97B-6E4E-9CB8-FAD4623FCD2A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C956C2-D15F-F84A-A468-580CE9D25A51}" type="pres">
      <dgm:prSet presAssocID="{87946105-F97B-6E4E-9CB8-FAD4623FCD2A}" presName="connSite2" presStyleCnt="0"/>
      <dgm:spPr/>
    </dgm:pt>
    <dgm:pt modelId="{49CA9764-C67B-1846-8252-05CC313B1662}" type="pres">
      <dgm:prSet presAssocID="{CD866006-AE22-824A-AF7A-BA5A65F9F89C}" presName="Name18" presStyleLbl="sibTrans2D1" presStyleIdx="1" presStyleCnt="2"/>
      <dgm:spPr/>
      <dgm:t>
        <a:bodyPr/>
        <a:lstStyle/>
        <a:p>
          <a:endParaRPr lang="zh-CN" altLang="en-US"/>
        </a:p>
      </dgm:t>
    </dgm:pt>
    <dgm:pt modelId="{84A2777D-AB42-6248-90B2-CBB77DC12A7D}" type="pres">
      <dgm:prSet presAssocID="{26D94AFD-7AED-8248-8CAC-AB1BD936B103}" presName="composite1" presStyleCnt="0"/>
      <dgm:spPr/>
    </dgm:pt>
    <dgm:pt modelId="{D234BFA0-E21A-7546-B98A-F53C9C4BC5D2}" type="pres">
      <dgm:prSet presAssocID="{26D94AFD-7AED-8248-8CAC-AB1BD936B103}" presName="dummyNode1" presStyleLbl="node1" presStyleIdx="1" presStyleCnt="3"/>
      <dgm:spPr/>
    </dgm:pt>
    <dgm:pt modelId="{870999A8-A3B7-5C4C-ACED-975996B4AF2A}" type="pres">
      <dgm:prSet presAssocID="{26D94AFD-7AED-8248-8CAC-AB1BD936B103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32E000-A02D-3E4F-84B2-D36977CA665A}" type="pres">
      <dgm:prSet presAssocID="{26D94AFD-7AED-8248-8CAC-AB1BD936B103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FC0AD9-8FA7-264C-AF8E-965818E8DF37}" type="pres">
      <dgm:prSet presAssocID="{26D94AFD-7AED-8248-8CAC-AB1BD936B103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411480-6414-C249-A266-35454AC62A87}" type="pres">
      <dgm:prSet presAssocID="{26D94AFD-7AED-8248-8CAC-AB1BD936B103}" presName="connSite1" presStyleCnt="0"/>
      <dgm:spPr/>
    </dgm:pt>
  </dgm:ptLst>
  <dgm:cxnLst>
    <dgm:cxn modelId="{8BB36CB3-98C7-5A45-BAC4-B03D28515624}" type="presOf" srcId="{5ECE64FC-FE1E-8640-8EF9-C8F7262A4D57}" destId="{870999A8-A3B7-5C4C-ACED-975996B4AF2A}" srcOrd="0" destOrd="0" presId="urn:microsoft.com/office/officeart/2005/8/layout/hProcess4"/>
    <dgm:cxn modelId="{E330FF9E-3BD3-DE4A-A878-B4F213498F60}" type="presOf" srcId="{27907866-2CC2-7049-9E66-CE8BFB6F6E0E}" destId="{53EBC6B2-D992-0D49-B12C-0A0917ACA712}" srcOrd="0" destOrd="0" presId="urn:microsoft.com/office/officeart/2005/8/layout/hProcess4"/>
    <dgm:cxn modelId="{F170C132-3305-D243-BA9F-AB1E76211B13}" srcId="{87946105-F97B-6E4E-9CB8-FAD4623FCD2A}" destId="{FDACCF86-F351-6C4D-A255-01C1C7D7CC89}" srcOrd="0" destOrd="0" parTransId="{D2AEF271-646C-3A40-A91B-76ADD2F5B55C}" sibTransId="{0680FD36-8F1A-2343-8CCB-5AB4F9B849BC}"/>
    <dgm:cxn modelId="{C74F234F-733D-1544-9B6D-F5F9A6B205BD}" srcId="{E025995A-9AD9-EF44-9582-CA4F1F8F1137}" destId="{27907866-2CC2-7049-9E66-CE8BFB6F6E0E}" srcOrd="0" destOrd="0" parTransId="{661A65A0-484C-9344-BE5C-521AACFA6B2D}" sibTransId="{F94F9893-830A-EE4C-8637-ECCA20E5EC0C}"/>
    <dgm:cxn modelId="{249A2425-9DAB-D941-8AD8-44FD44A57264}" type="presOf" srcId="{FDACCF86-F351-6C4D-A255-01C1C7D7CC89}" destId="{91C941DE-85E2-AA4B-949B-085FE2908807}" srcOrd="1" destOrd="0" presId="urn:microsoft.com/office/officeart/2005/8/layout/hProcess4"/>
    <dgm:cxn modelId="{DB37AF93-007B-9140-8A3F-A9DD4B0EB39C}" type="presOf" srcId="{E025995A-9AD9-EF44-9582-CA4F1F8F1137}" destId="{2CE9F4D5-8447-2744-BDF4-E5C0BAADB3AD}" srcOrd="0" destOrd="0" presId="urn:microsoft.com/office/officeart/2005/8/layout/hProcess4"/>
    <dgm:cxn modelId="{2AB1E4F3-BC89-3044-9A26-9E53BCDCE1C6}" srcId="{E025995A-9AD9-EF44-9582-CA4F1F8F1137}" destId="{C07DF9EE-C02B-AA4B-971F-473910B91EE0}" srcOrd="1" destOrd="0" parTransId="{3586DE94-AC20-E44F-BE9F-F9C3371A3A3F}" sibTransId="{565CB49F-7DB5-B143-A0AF-704985B8C366}"/>
    <dgm:cxn modelId="{19D800C4-7A7A-F745-B2C1-84CD1FF168CE}" type="presOf" srcId="{26D94AFD-7AED-8248-8CAC-AB1BD936B103}" destId="{C8FC0AD9-8FA7-264C-AF8E-965818E8DF37}" srcOrd="0" destOrd="0" presId="urn:microsoft.com/office/officeart/2005/8/layout/hProcess4"/>
    <dgm:cxn modelId="{41318BD2-7C6B-ED4D-A31F-4205CED80DC0}" type="presOf" srcId="{27907866-2CC2-7049-9E66-CE8BFB6F6E0E}" destId="{F7A293D3-7230-3F49-8A98-41F2383E7149}" srcOrd="1" destOrd="0" presId="urn:microsoft.com/office/officeart/2005/8/layout/hProcess4"/>
    <dgm:cxn modelId="{5E9ACC21-5270-6E42-967D-08D5C68929AC}" srcId="{871F8EFA-CC00-794E-B88B-64BA6FCA9915}" destId="{87946105-F97B-6E4E-9CB8-FAD4623FCD2A}" srcOrd="1" destOrd="0" parTransId="{AEC065F2-F35E-8C41-8208-E4E8B557058C}" sibTransId="{CD866006-AE22-824A-AF7A-BA5A65F9F89C}"/>
    <dgm:cxn modelId="{5931472A-F382-7541-823A-B22E819A5568}" type="presOf" srcId="{3B02E797-8AD6-6247-9DFC-BC71EF8ED925}" destId="{B29DE22E-9BC1-4540-9700-747651872C9C}" srcOrd="0" destOrd="0" presId="urn:microsoft.com/office/officeart/2005/8/layout/hProcess4"/>
    <dgm:cxn modelId="{7F5B3885-EE3E-7E47-9C37-5B4A2AB36B10}" type="presOf" srcId="{871F8EFA-CC00-794E-B88B-64BA6FCA9915}" destId="{902E0CA8-2F65-944A-84A4-83E12537B35E}" srcOrd="0" destOrd="0" presId="urn:microsoft.com/office/officeart/2005/8/layout/hProcess4"/>
    <dgm:cxn modelId="{AD17CFC4-EEFE-5F40-B2ED-81C1D5386107}" type="presOf" srcId="{C07DF9EE-C02B-AA4B-971F-473910B91EE0}" destId="{F7A293D3-7230-3F49-8A98-41F2383E7149}" srcOrd="1" destOrd="1" presId="urn:microsoft.com/office/officeart/2005/8/layout/hProcess4"/>
    <dgm:cxn modelId="{28064419-FDB6-344D-BD42-CF554840590D}" type="presOf" srcId="{C07DF9EE-C02B-AA4B-971F-473910B91EE0}" destId="{53EBC6B2-D992-0D49-B12C-0A0917ACA712}" srcOrd="0" destOrd="1" presId="urn:microsoft.com/office/officeart/2005/8/layout/hProcess4"/>
    <dgm:cxn modelId="{2267C04C-E1BD-864B-AD70-F8287787B301}" srcId="{871F8EFA-CC00-794E-B88B-64BA6FCA9915}" destId="{26D94AFD-7AED-8248-8CAC-AB1BD936B103}" srcOrd="2" destOrd="0" parTransId="{B0511019-193C-5446-91AC-18176C1491D2}" sibTransId="{EF2B8B40-114D-1E41-8A15-8CB84B1C20E5}"/>
    <dgm:cxn modelId="{E4D33290-905B-AE46-A4B0-AFE8971F8D54}" srcId="{26D94AFD-7AED-8248-8CAC-AB1BD936B103}" destId="{5ECE64FC-FE1E-8640-8EF9-C8F7262A4D57}" srcOrd="0" destOrd="0" parTransId="{C47FAAAA-24FF-8845-A99F-21F4A1BAD217}" sibTransId="{1CEAA0E4-44BC-B14A-8F49-F3AD0EE42C19}"/>
    <dgm:cxn modelId="{2B413F6B-211E-E147-9E7E-238765BA8704}" type="presOf" srcId="{CD866006-AE22-824A-AF7A-BA5A65F9F89C}" destId="{49CA9764-C67B-1846-8252-05CC313B1662}" srcOrd="0" destOrd="0" presId="urn:microsoft.com/office/officeart/2005/8/layout/hProcess4"/>
    <dgm:cxn modelId="{B1C0921E-FFFF-AC4C-9A05-C7B716028665}" srcId="{871F8EFA-CC00-794E-B88B-64BA6FCA9915}" destId="{E025995A-9AD9-EF44-9582-CA4F1F8F1137}" srcOrd="0" destOrd="0" parTransId="{CFBA6AB1-CEDA-FF47-A9CA-34560BBEFD26}" sibTransId="{3B02E797-8AD6-6247-9DFC-BC71EF8ED925}"/>
    <dgm:cxn modelId="{E77AAC29-8DEA-9847-B971-D6B430F3695F}" type="presOf" srcId="{5ECE64FC-FE1E-8640-8EF9-C8F7262A4D57}" destId="{F332E000-A02D-3E4F-84B2-D36977CA665A}" srcOrd="1" destOrd="0" presId="urn:microsoft.com/office/officeart/2005/8/layout/hProcess4"/>
    <dgm:cxn modelId="{BC512C90-F551-044A-AC31-EAFAD39EECC0}" type="presOf" srcId="{2D54125C-E710-4344-986E-FCC3C6F95C22}" destId="{870999A8-A3B7-5C4C-ACED-975996B4AF2A}" srcOrd="0" destOrd="1" presId="urn:microsoft.com/office/officeart/2005/8/layout/hProcess4"/>
    <dgm:cxn modelId="{8B5D222E-557D-5C4B-8914-BD2CB2981B33}" type="presOf" srcId="{87946105-F97B-6E4E-9CB8-FAD4623FCD2A}" destId="{D2C12654-A4E3-E747-8845-C02FB1EC8143}" srcOrd="0" destOrd="0" presId="urn:microsoft.com/office/officeart/2005/8/layout/hProcess4"/>
    <dgm:cxn modelId="{537BE3E7-E151-1E42-B1AF-039DD87711C2}" srcId="{26D94AFD-7AED-8248-8CAC-AB1BD936B103}" destId="{2D54125C-E710-4344-986E-FCC3C6F95C22}" srcOrd="1" destOrd="0" parTransId="{F8A85C4A-4C13-6C45-AF49-07E8188FC4BF}" sibTransId="{530F0E53-B8FE-2746-9EEE-8518EB762E68}"/>
    <dgm:cxn modelId="{63743232-3347-1343-A02A-6A2A1E190C21}" type="presOf" srcId="{FDACCF86-F351-6C4D-A255-01C1C7D7CC89}" destId="{DFA27B34-7770-0748-9B08-E88A5E0663E6}" srcOrd="0" destOrd="0" presId="urn:microsoft.com/office/officeart/2005/8/layout/hProcess4"/>
    <dgm:cxn modelId="{9868DD1B-EEE4-ED40-9C56-04DC4DE27219}" type="presOf" srcId="{4DF51717-5516-714C-9710-AB4D56FB28F7}" destId="{DFA27B34-7770-0748-9B08-E88A5E0663E6}" srcOrd="0" destOrd="1" presId="urn:microsoft.com/office/officeart/2005/8/layout/hProcess4"/>
    <dgm:cxn modelId="{D5FEF8CD-E67D-2841-A226-4A6367A7B93A}" type="presOf" srcId="{2D54125C-E710-4344-986E-FCC3C6F95C22}" destId="{F332E000-A02D-3E4F-84B2-D36977CA665A}" srcOrd="1" destOrd="1" presId="urn:microsoft.com/office/officeart/2005/8/layout/hProcess4"/>
    <dgm:cxn modelId="{3471835B-1E39-154C-AF38-7C5BB46598C1}" type="presOf" srcId="{4DF51717-5516-714C-9710-AB4D56FB28F7}" destId="{91C941DE-85E2-AA4B-949B-085FE2908807}" srcOrd="1" destOrd="1" presId="urn:microsoft.com/office/officeart/2005/8/layout/hProcess4"/>
    <dgm:cxn modelId="{2AF54714-1E7F-594B-9623-3752170EEAF5}" srcId="{87946105-F97B-6E4E-9CB8-FAD4623FCD2A}" destId="{4DF51717-5516-714C-9710-AB4D56FB28F7}" srcOrd="1" destOrd="0" parTransId="{97DC7526-D9D3-2747-A977-A757EB36408A}" sibTransId="{8691816C-8EFC-EF42-A8F4-6A61EFC5BD38}"/>
    <dgm:cxn modelId="{054CEA7A-BD2A-2D41-8182-43F416C81B92}" type="presParOf" srcId="{902E0CA8-2F65-944A-84A4-83E12537B35E}" destId="{7B9157B7-39E5-E846-BF81-1C0B99094088}" srcOrd="0" destOrd="0" presId="urn:microsoft.com/office/officeart/2005/8/layout/hProcess4"/>
    <dgm:cxn modelId="{888082D4-D7D0-D841-8FBF-EC2871E7A929}" type="presParOf" srcId="{902E0CA8-2F65-944A-84A4-83E12537B35E}" destId="{5FFD0CE1-299A-3742-BBDA-75AF9F22D229}" srcOrd="1" destOrd="0" presId="urn:microsoft.com/office/officeart/2005/8/layout/hProcess4"/>
    <dgm:cxn modelId="{E6F2644F-48C1-B049-A185-634D88A68593}" type="presParOf" srcId="{902E0CA8-2F65-944A-84A4-83E12537B35E}" destId="{BA440E6D-4A0A-E44F-AA90-D65071D62A54}" srcOrd="2" destOrd="0" presId="urn:microsoft.com/office/officeart/2005/8/layout/hProcess4"/>
    <dgm:cxn modelId="{97657720-C520-674D-938A-F9BDA73F7B07}" type="presParOf" srcId="{BA440E6D-4A0A-E44F-AA90-D65071D62A54}" destId="{2078D215-1A47-8F45-9F7E-721EA4294ED6}" srcOrd="0" destOrd="0" presId="urn:microsoft.com/office/officeart/2005/8/layout/hProcess4"/>
    <dgm:cxn modelId="{FC41AAA2-2058-0244-BE0C-B318573EE3FD}" type="presParOf" srcId="{2078D215-1A47-8F45-9F7E-721EA4294ED6}" destId="{261016ED-D110-7D48-B6E3-88294A81A57A}" srcOrd="0" destOrd="0" presId="urn:microsoft.com/office/officeart/2005/8/layout/hProcess4"/>
    <dgm:cxn modelId="{F4A6D2F7-7E58-6A40-A2CF-AED5DE173A98}" type="presParOf" srcId="{2078D215-1A47-8F45-9F7E-721EA4294ED6}" destId="{53EBC6B2-D992-0D49-B12C-0A0917ACA712}" srcOrd="1" destOrd="0" presId="urn:microsoft.com/office/officeart/2005/8/layout/hProcess4"/>
    <dgm:cxn modelId="{FA0A7D43-C98C-D84A-85AA-D62E742492ED}" type="presParOf" srcId="{2078D215-1A47-8F45-9F7E-721EA4294ED6}" destId="{F7A293D3-7230-3F49-8A98-41F2383E7149}" srcOrd="2" destOrd="0" presId="urn:microsoft.com/office/officeart/2005/8/layout/hProcess4"/>
    <dgm:cxn modelId="{24F0C220-8719-164A-8463-071E858D1C3B}" type="presParOf" srcId="{2078D215-1A47-8F45-9F7E-721EA4294ED6}" destId="{2CE9F4D5-8447-2744-BDF4-E5C0BAADB3AD}" srcOrd="3" destOrd="0" presId="urn:microsoft.com/office/officeart/2005/8/layout/hProcess4"/>
    <dgm:cxn modelId="{56E586B9-16D1-0648-9400-E05D7C2E66A9}" type="presParOf" srcId="{2078D215-1A47-8F45-9F7E-721EA4294ED6}" destId="{DC0B70CD-28DC-B54D-8C9F-C4248DCF001A}" srcOrd="4" destOrd="0" presId="urn:microsoft.com/office/officeart/2005/8/layout/hProcess4"/>
    <dgm:cxn modelId="{072D632D-F9BC-D54E-A004-70D07F885F11}" type="presParOf" srcId="{BA440E6D-4A0A-E44F-AA90-D65071D62A54}" destId="{B29DE22E-9BC1-4540-9700-747651872C9C}" srcOrd="1" destOrd="0" presId="urn:microsoft.com/office/officeart/2005/8/layout/hProcess4"/>
    <dgm:cxn modelId="{AB06F9F8-818F-864D-ABAF-BDF8CE4D49F9}" type="presParOf" srcId="{BA440E6D-4A0A-E44F-AA90-D65071D62A54}" destId="{0D967C31-0F66-1C4A-9960-2DBCD2185ED5}" srcOrd="2" destOrd="0" presId="urn:microsoft.com/office/officeart/2005/8/layout/hProcess4"/>
    <dgm:cxn modelId="{A36D669E-E168-B645-B206-E1D485564E57}" type="presParOf" srcId="{0D967C31-0F66-1C4A-9960-2DBCD2185ED5}" destId="{62A3EB6F-3633-1148-B60E-E9623E0B23E9}" srcOrd="0" destOrd="0" presId="urn:microsoft.com/office/officeart/2005/8/layout/hProcess4"/>
    <dgm:cxn modelId="{2990A6A8-3DA9-6248-85CD-8F76BA4B95C0}" type="presParOf" srcId="{0D967C31-0F66-1C4A-9960-2DBCD2185ED5}" destId="{DFA27B34-7770-0748-9B08-E88A5E0663E6}" srcOrd="1" destOrd="0" presId="urn:microsoft.com/office/officeart/2005/8/layout/hProcess4"/>
    <dgm:cxn modelId="{D489EAA7-C113-5543-B3B5-6A452758A2C9}" type="presParOf" srcId="{0D967C31-0F66-1C4A-9960-2DBCD2185ED5}" destId="{91C941DE-85E2-AA4B-949B-085FE2908807}" srcOrd="2" destOrd="0" presId="urn:microsoft.com/office/officeart/2005/8/layout/hProcess4"/>
    <dgm:cxn modelId="{C61DC12E-D425-D246-B6C2-A66281EF7FA2}" type="presParOf" srcId="{0D967C31-0F66-1C4A-9960-2DBCD2185ED5}" destId="{D2C12654-A4E3-E747-8845-C02FB1EC8143}" srcOrd="3" destOrd="0" presId="urn:microsoft.com/office/officeart/2005/8/layout/hProcess4"/>
    <dgm:cxn modelId="{8D6F2F83-D69B-C946-B93F-24802B2B13B7}" type="presParOf" srcId="{0D967C31-0F66-1C4A-9960-2DBCD2185ED5}" destId="{58C956C2-D15F-F84A-A468-580CE9D25A51}" srcOrd="4" destOrd="0" presId="urn:microsoft.com/office/officeart/2005/8/layout/hProcess4"/>
    <dgm:cxn modelId="{149D436B-6A77-B14C-B704-1A03CE4D714B}" type="presParOf" srcId="{BA440E6D-4A0A-E44F-AA90-D65071D62A54}" destId="{49CA9764-C67B-1846-8252-05CC313B1662}" srcOrd="3" destOrd="0" presId="urn:microsoft.com/office/officeart/2005/8/layout/hProcess4"/>
    <dgm:cxn modelId="{CD30B4C7-AD6F-E940-AF36-5BF1CF1E030B}" type="presParOf" srcId="{BA440E6D-4A0A-E44F-AA90-D65071D62A54}" destId="{84A2777D-AB42-6248-90B2-CBB77DC12A7D}" srcOrd="4" destOrd="0" presId="urn:microsoft.com/office/officeart/2005/8/layout/hProcess4"/>
    <dgm:cxn modelId="{0A13E5A7-F37F-5945-9141-7124E73B9C14}" type="presParOf" srcId="{84A2777D-AB42-6248-90B2-CBB77DC12A7D}" destId="{D234BFA0-E21A-7546-B98A-F53C9C4BC5D2}" srcOrd="0" destOrd="0" presId="urn:microsoft.com/office/officeart/2005/8/layout/hProcess4"/>
    <dgm:cxn modelId="{DDD3D890-AC2E-5846-A8ED-593283E6D608}" type="presParOf" srcId="{84A2777D-AB42-6248-90B2-CBB77DC12A7D}" destId="{870999A8-A3B7-5C4C-ACED-975996B4AF2A}" srcOrd="1" destOrd="0" presId="urn:microsoft.com/office/officeart/2005/8/layout/hProcess4"/>
    <dgm:cxn modelId="{4BD86AE5-A1D2-9142-BFC8-0EF7B4E35E4D}" type="presParOf" srcId="{84A2777D-AB42-6248-90B2-CBB77DC12A7D}" destId="{F332E000-A02D-3E4F-84B2-D36977CA665A}" srcOrd="2" destOrd="0" presId="urn:microsoft.com/office/officeart/2005/8/layout/hProcess4"/>
    <dgm:cxn modelId="{0D037A35-3EA0-3B4F-91B9-B698D6521534}" type="presParOf" srcId="{84A2777D-AB42-6248-90B2-CBB77DC12A7D}" destId="{C8FC0AD9-8FA7-264C-AF8E-965818E8DF37}" srcOrd="3" destOrd="0" presId="urn:microsoft.com/office/officeart/2005/8/layout/hProcess4"/>
    <dgm:cxn modelId="{89996A90-9B90-704C-B23B-FB2FBC45395C}" type="presParOf" srcId="{84A2777D-AB42-6248-90B2-CBB77DC12A7D}" destId="{01411480-6414-C249-A266-35454AC62A8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BC6B2-D992-0D49-B12C-0A0917ACA712}">
      <dsp:nvSpPr>
        <dsp:cNvPr id="0" name=""/>
        <dsp:cNvSpPr/>
      </dsp:nvSpPr>
      <dsp:spPr>
        <a:xfrm>
          <a:off x="1337" y="1269684"/>
          <a:ext cx="2248313" cy="185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b="1" kern="1200" dirty="0"/>
            <a:t>优点</a:t>
          </a:r>
          <a:r>
            <a:rPr lang="zh-CN" altLang="en-US" sz="1700" kern="1200" dirty="0"/>
            <a:t>：简单、可理解、结果可控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b="1" kern="1200" dirty="0"/>
            <a:t>缺点</a:t>
          </a:r>
          <a:r>
            <a:rPr lang="zh-CN" altLang="en-US" sz="1700" kern="1200" dirty="0"/>
            <a:t>：</a:t>
          </a:r>
          <a:r>
            <a:rPr lang="zh-CN" altLang="en-US" sz="1700" kern="1200" dirty="0">
              <a:solidFill>
                <a:srgbClr val="C00000"/>
              </a:solidFill>
            </a:rPr>
            <a:t>规则维护困难</a:t>
          </a:r>
          <a:r>
            <a:rPr lang="zh-CN" altLang="en-US" sz="1700" kern="1200" dirty="0"/>
            <a:t>，分词精度欠佳</a:t>
          </a:r>
        </a:p>
      </dsp:txBody>
      <dsp:txXfrm>
        <a:off x="44012" y="1312359"/>
        <a:ext cx="2162963" cy="1371669"/>
      </dsp:txXfrm>
    </dsp:sp>
    <dsp:sp modelId="{B29DE22E-9BC1-4540-9700-747651872C9C}">
      <dsp:nvSpPr>
        <dsp:cNvPr id="0" name=""/>
        <dsp:cNvSpPr/>
      </dsp:nvSpPr>
      <dsp:spPr>
        <a:xfrm>
          <a:off x="1241919" y="1445305"/>
          <a:ext cx="2835424" cy="2835424"/>
        </a:xfrm>
        <a:prstGeom prst="leftCircularArrow">
          <a:avLst>
            <a:gd name="adj1" fmla="val 2747"/>
            <a:gd name="adj2" fmla="val 334840"/>
            <a:gd name="adj3" fmla="val 2110350"/>
            <a:gd name="adj4" fmla="val 9024489"/>
            <a:gd name="adj5" fmla="val 320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9F4D5-8447-2744-BDF4-E5C0BAADB3AD}">
      <dsp:nvSpPr>
        <dsp:cNvPr id="0" name=""/>
        <dsp:cNvSpPr/>
      </dsp:nvSpPr>
      <dsp:spPr>
        <a:xfrm>
          <a:off x="500962" y="2726703"/>
          <a:ext cx="1998501" cy="7947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基于人工规则的分词</a:t>
          </a:r>
        </a:p>
      </dsp:txBody>
      <dsp:txXfrm>
        <a:off x="524239" y="2749980"/>
        <a:ext cx="1951947" cy="748183"/>
      </dsp:txXfrm>
    </dsp:sp>
    <dsp:sp modelId="{DFA27B34-7770-0748-9B08-E88A5E0663E6}">
      <dsp:nvSpPr>
        <dsp:cNvPr id="0" name=""/>
        <dsp:cNvSpPr/>
      </dsp:nvSpPr>
      <dsp:spPr>
        <a:xfrm>
          <a:off x="2870367" y="1269684"/>
          <a:ext cx="2871636" cy="185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b="1" kern="1200" dirty="0"/>
            <a:t>优点</a:t>
          </a:r>
          <a:r>
            <a:rPr lang="zh-CN" altLang="en-US" sz="1700" kern="1200" dirty="0"/>
            <a:t>：数据驱动，应用广泛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b="1" kern="1200" dirty="0"/>
            <a:t>缺点</a:t>
          </a:r>
          <a:r>
            <a:rPr lang="zh-CN" altLang="en-US" sz="1700" kern="1200" dirty="0"/>
            <a:t>：</a:t>
          </a:r>
          <a:r>
            <a:rPr lang="zh-CN" altLang="en-US" sz="1700" kern="1200" dirty="0">
              <a:solidFill>
                <a:srgbClr val="C00000"/>
              </a:solidFill>
            </a:rPr>
            <a:t>高质量训练数据获取昂贵，特征工程</a:t>
          </a:r>
        </a:p>
      </dsp:txBody>
      <dsp:txXfrm>
        <a:off x="2913042" y="1709728"/>
        <a:ext cx="2786286" cy="1371669"/>
      </dsp:txXfrm>
    </dsp:sp>
    <dsp:sp modelId="{49CA9764-C67B-1846-8252-05CC313B1662}">
      <dsp:nvSpPr>
        <dsp:cNvPr id="0" name=""/>
        <dsp:cNvSpPr/>
      </dsp:nvSpPr>
      <dsp:spPr>
        <a:xfrm>
          <a:off x="4422610" y="113026"/>
          <a:ext cx="2835424" cy="2835424"/>
        </a:xfrm>
        <a:prstGeom prst="circularArrow">
          <a:avLst>
            <a:gd name="adj1" fmla="val 2747"/>
            <a:gd name="adj2" fmla="val 334840"/>
            <a:gd name="adj3" fmla="val 19489650"/>
            <a:gd name="adj4" fmla="val 12575511"/>
            <a:gd name="adj5" fmla="val 320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12654-A4E3-E747-8845-C02FB1EC8143}">
      <dsp:nvSpPr>
        <dsp:cNvPr id="0" name=""/>
        <dsp:cNvSpPr/>
      </dsp:nvSpPr>
      <dsp:spPr>
        <a:xfrm>
          <a:off x="3681653" y="872315"/>
          <a:ext cx="1998501" cy="7947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基于统计机器学习的分词</a:t>
          </a:r>
        </a:p>
      </dsp:txBody>
      <dsp:txXfrm>
        <a:off x="3704930" y="895592"/>
        <a:ext cx="1951947" cy="748183"/>
      </dsp:txXfrm>
    </dsp:sp>
    <dsp:sp modelId="{870999A8-A3B7-5C4C-ACED-975996B4AF2A}">
      <dsp:nvSpPr>
        <dsp:cNvPr id="0" name=""/>
        <dsp:cNvSpPr/>
      </dsp:nvSpPr>
      <dsp:spPr>
        <a:xfrm>
          <a:off x="6112907" y="1269684"/>
          <a:ext cx="2248313" cy="185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solidFill>
                <a:schemeClr val="tx1"/>
              </a:solidFill>
            </a:rPr>
            <a:t>优点：精度高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solidFill>
                <a:schemeClr val="tx1"/>
              </a:solidFill>
            </a:rPr>
            <a:t>缺点：</a:t>
          </a:r>
          <a:r>
            <a:rPr lang="zh-CN" altLang="en-US" sz="1700" kern="1200" dirty="0">
              <a:solidFill>
                <a:srgbClr val="C00000"/>
              </a:solidFill>
            </a:rPr>
            <a:t>可解释性差</a:t>
          </a:r>
          <a:r>
            <a:rPr lang="zh-CN" altLang="en-US" sz="1700" kern="1200" dirty="0">
              <a:solidFill>
                <a:schemeClr val="tx1"/>
              </a:solidFill>
            </a:rPr>
            <a:t>，需要海量训练数据</a:t>
          </a:r>
        </a:p>
      </dsp:txBody>
      <dsp:txXfrm>
        <a:off x="6155582" y="1312359"/>
        <a:ext cx="2162963" cy="1371669"/>
      </dsp:txXfrm>
    </dsp:sp>
    <dsp:sp modelId="{C8FC0AD9-8FA7-264C-AF8E-965818E8DF37}">
      <dsp:nvSpPr>
        <dsp:cNvPr id="0" name=""/>
        <dsp:cNvSpPr/>
      </dsp:nvSpPr>
      <dsp:spPr>
        <a:xfrm>
          <a:off x="6612532" y="2726703"/>
          <a:ext cx="1998501" cy="7947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>
              <a:solidFill>
                <a:schemeClr val="bg1">
                  <a:lumMod val="75000"/>
                </a:schemeClr>
              </a:solidFill>
            </a:rPr>
            <a:t>基于深度学习的分词</a:t>
          </a:r>
        </a:p>
      </dsp:txBody>
      <dsp:txXfrm>
        <a:off x="6635809" y="2749980"/>
        <a:ext cx="1951947" cy="748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nnson/yaha" TargetMode="External"/><Relationship Id="rId3" Type="http://schemas.openxmlformats.org/officeDocument/2006/relationships/hyperlink" Target="https://github.com/lancopku/pkuseg-python" TargetMode="External"/><Relationship Id="rId7" Type="http://schemas.openxmlformats.org/officeDocument/2006/relationships/hyperlink" Target="https://github.com/fangpenlin/loso" TargetMode="External"/><Relationship Id="rId2" Type="http://schemas.openxmlformats.org/officeDocument/2006/relationships/hyperlink" Target="https://github.com/fxsjy/jieb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uanhongyi/genius" TargetMode="External"/><Relationship Id="rId5" Type="http://schemas.openxmlformats.org/officeDocument/2006/relationships/hyperlink" Target="https://github.com/hankcs/ID-CNN-CWS" TargetMode="External"/><Relationship Id="rId10" Type="http://schemas.openxmlformats.org/officeDocument/2006/relationships/hyperlink" Target="https://github.com/crownpku/Awesome-Chinese-NLP" TargetMode="External"/><Relationship Id="rId4" Type="http://schemas.openxmlformats.org/officeDocument/2006/relationships/hyperlink" Target="https://github.com/koth/kcws" TargetMode="External"/><Relationship Id="rId9" Type="http://schemas.openxmlformats.org/officeDocument/2006/relationships/hyperlink" Target="https://github.com/Moonshile/ChineseWordSegmentati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fxsjy/jieb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4396976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文本分词（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）、词云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9365CE3-5A1F-F44F-9525-E35D794EEB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1282579"/>
              </p:ext>
            </p:extLst>
          </p:nvPr>
        </p:nvGraphicFramePr>
        <p:xfrm>
          <a:off x="361507" y="539749"/>
          <a:ext cx="8612371" cy="439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350489B4-A4A5-BF40-9B30-6208CD54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分词方法</a:t>
            </a:r>
          </a:p>
        </p:txBody>
      </p:sp>
    </p:spTree>
    <p:extLst>
      <p:ext uri="{BB962C8B-B14F-4D97-AF65-F5344CB8AC3E}">
        <p14:creationId xmlns:p14="http://schemas.microsoft.com/office/powerpoint/2010/main" val="332046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225540" y="2834640"/>
            <a:ext cx="2918460" cy="21145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分词方法：正向最大匹配分词</a:t>
            </a:r>
            <a:r>
              <a:rPr lang="en-US" altLang="zh-CN" sz="1700" dirty="0"/>
              <a:t>(Forward Maximum Matching method, FMM)</a:t>
            </a:r>
          </a:p>
          <a:p>
            <a:r>
              <a:rPr lang="zh-CN" altLang="en-US" sz="1700" dirty="0"/>
              <a:t>基本思想：</a:t>
            </a:r>
            <a:endParaRPr lang="en-US" altLang="zh-CN" sz="1700" dirty="0"/>
          </a:p>
          <a:p>
            <a:pPr lvl="1"/>
            <a:r>
              <a:rPr lang="en-US" altLang="zh-CN" sz="1700" dirty="0"/>
              <a:t>1.</a:t>
            </a:r>
            <a:r>
              <a:rPr lang="zh-CN" altLang="en-US" sz="1700" dirty="0"/>
              <a:t>设自动分词词典中</a:t>
            </a:r>
            <a:r>
              <a:rPr lang="zh-CN" altLang="en-US" sz="1700" b="1" dirty="0">
                <a:solidFill>
                  <a:srgbClr val="C00000"/>
                </a:solidFill>
              </a:rPr>
              <a:t>最长词条所含汉字个数为</a:t>
            </a:r>
            <a:r>
              <a:rPr lang="en-US" altLang="zh-CN" sz="1700" b="1" dirty="0">
                <a:solidFill>
                  <a:srgbClr val="C00000"/>
                </a:solidFill>
              </a:rPr>
              <a:t>I</a:t>
            </a:r>
            <a:r>
              <a:rPr lang="zh-CN" altLang="en-US" sz="1700" dirty="0"/>
              <a:t>；</a:t>
            </a:r>
            <a:endParaRPr lang="en-US" altLang="zh-CN" sz="1700" dirty="0"/>
          </a:p>
          <a:p>
            <a:pPr lvl="1"/>
            <a:r>
              <a:rPr lang="en-US" altLang="zh-CN" sz="1700" dirty="0"/>
              <a:t>2.</a:t>
            </a:r>
            <a:r>
              <a:rPr lang="zh-CN" altLang="en-US" sz="1700" dirty="0"/>
              <a:t>取被处理句子当前字符串序数中的</a:t>
            </a:r>
            <a:r>
              <a:rPr lang="en-US" altLang="zh-CN" sz="1700" dirty="0"/>
              <a:t>I</a:t>
            </a:r>
            <a:r>
              <a:rPr lang="zh-CN" altLang="en-US" sz="1700" dirty="0"/>
              <a:t>个字</a:t>
            </a:r>
            <a:r>
              <a:rPr lang="zh-CN" altLang="en-US" sz="1700" u="sng" dirty="0"/>
              <a:t>作为匹配字段</a:t>
            </a:r>
            <a:r>
              <a:rPr lang="zh-CN" altLang="en-US" sz="1700" dirty="0"/>
              <a:t>，查找分词词典</a:t>
            </a:r>
            <a:endParaRPr lang="en-US" altLang="zh-CN" sz="1700" dirty="0"/>
          </a:p>
          <a:p>
            <a:pPr lvl="2"/>
            <a:r>
              <a:rPr lang="zh-CN" altLang="en-US" sz="1500" dirty="0"/>
              <a:t>若词典中有这样的一个</a:t>
            </a:r>
            <a:r>
              <a:rPr lang="en-US" altLang="zh-CN" sz="1500" dirty="0"/>
              <a:t>I</a:t>
            </a:r>
            <a:r>
              <a:rPr lang="zh-CN" altLang="en-US" sz="1500" dirty="0"/>
              <a:t>字词，则匹配成功，匹配字段作为一个词被切分出来，转</a:t>
            </a:r>
            <a:r>
              <a:rPr lang="en-US" altLang="zh-CN" sz="1500" dirty="0"/>
              <a:t>6</a:t>
            </a:r>
            <a:r>
              <a:rPr lang="zh-CN" altLang="en-US" sz="1500" dirty="0"/>
              <a:t>；</a:t>
            </a:r>
            <a:endParaRPr lang="en-US" altLang="zh-CN" sz="1500" dirty="0"/>
          </a:p>
          <a:p>
            <a:pPr lvl="1"/>
            <a:r>
              <a:rPr lang="en-US" altLang="zh-CN" sz="1700" dirty="0"/>
              <a:t>3.</a:t>
            </a:r>
            <a:r>
              <a:rPr lang="zh-CN" altLang="en-US" sz="1700" dirty="0"/>
              <a:t>如果词典中</a:t>
            </a:r>
            <a:r>
              <a:rPr lang="zh-CN" altLang="en-US" sz="1700" dirty="0">
                <a:solidFill>
                  <a:srgbClr val="C00000"/>
                </a:solidFill>
              </a:rPr>
              <a:t>找不到这样的一个</a:t>
            </a:r>
            <a:r>
              <a:rPr lang="en-US" altLang="zh-CN" sz="1700" dirty="0">
                <a:solidFill>
                  <a:srgbClr val="C00000"/>
                </a:solidFill>
              </a:rPr>
              <a:t>I</a:t>
            </a:r>
            <a:r>
              <a:rPr lang="zh-CN" altLang="en-US" sz="1700" dirty="0">
                <a:solidFill>
                  <a:srgbClr val="C00000"/>
                </a:solidFill>
              </a:rPr>
              <a:t>字词，则匹配失败</a:t>
            </a:r>
            <a:r>
              <a:rPr lang="zh-CN" altLang="en-US" sz="1700" dirty="0"/>
              <a:t>；</a:t>
            </a:r>
            <a:endParaRPr lang="en-US" altLang="zh-CN" sz="1700" dirty="0"/>
          </a:p>
          <a:p>
            <a:pPr lvl="1"/>
            <a:r>
              <a:rPr lang="en-US" altLang="zh-CN" sz="1700" dirty="0"/>
              <a:t>4.</a:t>
            </a:r>
            <a:r>
              <a:rPr lang="zh-CN" altLang="en-US" sz="1700" dirty="0"/>
              <a:t>匹配字段去掉最后一个汉字，</a:t>
            </a:r>
            <a:r>
              <a:rPr lang="en-US" altLang="zh-CN" sz="1700" dirty="0">
                <a:solidFill>
                  <a:srgbClr val="C00000"/>
                </a:solidFill>
              </a:rPr>
              <a:t>I--</a:t>
            </a:r>
            <a:r>
              <a:rPr lang="zh-CN" altLang="en-US" sz="1700" dirty="0"/>
              <a:t>；</a:t>
            </a:r>
            <a:endParaRPr lang="en-US" altLang="zh-CN" sz="1700" dirty="0"/>
          </a:p>
          <a:p>
            <a:pPr lvl="1"/>
            <a:r>
              <a:rPr lang="en-US" altLang="zh-CN" sz="1700" dirty="0"/>
              <a:t>5.</a:t>
            </a:r>
            <a:r>
              <a:rPr lang="zh-CN" altLang="en-US" sz="1700" dirty="0"/>
              <a:t>重复</a:t>
            </a:r>
            <a:r>
              <a:rPr lang="en-US" altLang="zh-CN" sz="1700" dirty="0"/>
              <a:t>2-4</a:t>
            </a:r>
            <a:r>
              <a:rPr lang="zh-CN" altLang="en-US" sz="1700" dirty="0"/>
              <a:t>，直至切分成功为止；</a:t>
            </a:r>
            <a:endParaRPr lang="en-US" altLang="zh-CN" sz="1700" dirty="0"/>
          </a:p>
          <a:p>
            <a:pPr lvl="1"/>
            <a:r>
              <a:rPr lang="en-US" altLang="zh-CN" sz="1700" dirty="0"/>
              <a:t>6.I</a:t>
            </a:r>
            <a:r>
              <a:rPr lang="zh-CN" altLang="en-US" sz="1700" dirty="0"/>
              <a:t>重新赋初值，转</a:t>
            </a:r>
            <a:r>
              <a:rPr lang="en-US" altLang="zh-CN" sz="1700" dirty="0"/>
              <a:t>2</a:t>
            </a:r>
            <a:r>
              <a:rPr lang="zh-CN" altLang="en-US" sz="1700" dirty="0"/>
              <a:t>，直到切分出所有词为止</a:t>
            </a:r>
            <a:endParaRPr lang="en-US" altLang="zh-CN" sz="1700" dirty="0"/>
          </a:p>
        </p:txBody>
      </p:sp>
      <p:sp>
        <p:nvSpPr>
          <p:cNvPr id="4" name="TextBox 1"/>
          <p:cNvSpPr txBox="1"/>
          <p:nvPr/>
        </p:nvSpPr>
        <p:spPr>
          <a:xfrm>
            <a:off x="6570281" y="325269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例句：南京市长江大桥</a:t>
            </a:r>
            <a:endParaRPr 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5632" y="3609502"/>
            <a:ext cx="296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词典：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{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南京，市，市长，长江，大桥，江，长江大桥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}</a:t>
            </a:r>
            <a:endParaRPr 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80913" y="2895894"/>
            <a:ext cx="447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16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438213" y="4186092"/>
            <a:ext cx="2231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南京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长江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大桥</a:t>
            </a:r>
            <a:endParaRPr lang="en-US" altLang="zh-CN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lphaUcPeriod"/>
            </a:pP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南京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市长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江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大桥</a:t>
            </a:r>
            <a:endParaRPr lang="en-US" altLang="zh-CN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lphaUcPeriod"/>
            </a:pP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南京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长江大桥</a:t>
            </a:r>
            <a:endParaRPr 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354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sz="1700" dirty="0"/>
              <a:t>分词方法：正向最大匹配分词</a:t>
            </a:r>
            <a:r>
              <a:rPr lang="en-US" altLang="zh-CN" sz="1700" dirty="0"/>
              <a:t>(Forward Maximum Matching method, FMM)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12D82-4354-E64E-812A-E21C5F1D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56" y="1657599"/>
            <a:ext cx="5824887" cy="2966544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269480" y="2623820"/>
            <a:ext cx="868680" cy="3276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</a:rPr>
              <a:t>L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字词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257550" y="2080260"/>
            <a:ext cx="868680" cy="3276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</a:rPr>
              <a:t>L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字词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630680" y="3204210"/>
            <a:ext cx="868680" cy="3276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</a:rPr>
              <a:t>L--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82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200" dirty="0"/>
              <a:t>分词方法：正向最大匹配</a:t>
            </a:r>
            <a:r>
              <a:rPr kumimoji="1" lang="zh-CN" altLang="en-US" sz="2200" dirty="0"/>
              <a:t>存在的问题</a:t>
            </a:r>
            <a:endParaRPr kumimoji="1" lang="en-US" altLang="zh-CN" sz="2200" dirty="0"/>
          </a:p>
          <a:p>
            <a:pPr lvl="1">
              <a:lnSpc>
                <a:spcPct val="120000"/>
              </a:lnSpc>
            </a:pPr>
            <a:r>
              <a:rPr lang="zh-CN" altLang="en-US" sz="1600" b="1" dirty="0"/>
              <a:t>维护词典困难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新词层出不穷</a:t>
            </a:r>
            <a:r>
              <a:rPr lang="zh-CN" altLang="en-US" dirty="0"/>
              <a:t>，人工维护费时费力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不能保证词典能很好地</a:t>
            </a:r>
            <a:r>
              <a:rPr lang="zh-CN" altLang="en-US" dirty="0">
                <a:solidFill>
                  <a:srgbClr val="C00000"/>
                </a:solidFill>
              </a:rPr>
              <a:t>覆盖</a:t>
            </a:r>
            <a:r>
              <a:rPr lang="zh-CN" altLang="en-US" dirty="0"/>
              <a:t>到所有可能出现的词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信息爆炸</a:t>
            </a:r>
            <a:r>
              <a:rPr lang="zh-CN" altLang="en-US" dirty="0"/>
              <a:t>的时代每天新词出现的速度，使得人工维护词典更加困难</a:t>
            </a:r>
          </a:p>
          <a:p>
            <a:pPr lvl="1">
              <a:lnSpc>
                <a:spcPct val="120000"/>
              </a:lnSpc>
            </a:pPr>
            <a:r>
              <a:rPr lang="zh-CN" altLang="en-US" sz="1600" b="1" dirty="0"/>
              <a:t>执行</a:t>
            </a:r>
            <a:r>
              <a:rPr lang="zh-CN" altLang="en-US" sz="1600" b="1" dirty="0">
                <a:solidFill>
                  <a:srgbClr val="C00000"/>
                </a:solidFill>
              </a:rPr>
              <a:t>效率底下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zh-CN" altLang="en-US" dirty="0"/>
              <a:t>为了能找到一个合适的窗口，会循环往复的进行下去直到找到一个合适的匹配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在</a:t>
            </a:r>
            <a:r>
              <a:rPr lang="zh-CN" altLang="en-US" b="1" dirty="0">
                <a:solidFill>
                  <a:srgbClr val="C00000"/>
                </a:solidFill>
              </a:rPr>
              <a:t>词典非常大、初始窗口也大</a:t>
            </a:r>
            <a:r>
              <a:rPr lang="zh-CN" altLang="en-US" dirty="0"/>
              <a:t>的情况下，匹配词段寻找的时间和循环次数会相应增加</a:t>
            </a:r>
          </a:p>
          <a:p>
            <a:pPr lvl="1">
              <a:lnSpc>
                <a:spcPct val="120000"/>
              </a:lnSpc>
            </a:pPr>
            <a:r>
              <a:rPr lang="zh-CN" altLang="en-US" sz="1600" b="1" dirty="0"/>
              <a:t>歧义问题</a:t>
            </a:r>
            <a:endParaRPr lang="en-US" altLang="zh-CN" sz="1600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假设最长词长度为</a:t>
            </a:r>
            <a:r>
              <a:rPr lang="en-US" altLang="zh-CN" dirty="0"/>
              <a:t>5</a:t>
            </a:r>
            <a:r>
              <a:rPr lang="zh-CN" altLang="en-US" dirty="0"/>
              <a:t>的词典，词典中有“南京市长”和“长江大桥”两个词语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“南京市长江大桥”</a:t>
            </a:r>
            <a:r>
              <a:rPr lang="zh-CN" altLang="en-US" dirty="0"/>
              <a:t>通过上述正向最大匹配算法进行切分</a:t>
            </a:r>
            <a:endParaRPr lang="en-US" altLang="zh-CN" dirty="0"/>
          </a:p>
          <a:p>
            <a:pPr lvl="3">
              <a:lnSpc>
                <a:spcPct val="120000"/>
              </a:lnSpc>
            </a:pPr>
            <a:r>
              <a:rPr lang="zh-CN" altLang="en-US" sz="1600" dirty="0"/>
              <a:t>首先通过对前五个字符进行匹配，发现没有符合合适的，那么此时就会去掉最后一个汉字，变成前面四个汉字进行匹配，</a:t>
            </a:r>
            <a:r>
              <a:rPr lang="zh-CN" altLang="en-US" sz="1600" dirty="0">
                <a:solidFill>
                  <a:srgbClr val="C00000"/>
                </a:solidFill>
              </a:rPr>
              <a:t>发现匹配到了“南京市长”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lvl="3">
              <a:lnSpc>
                <a:spcPct val="120000"/>
              </a:lnSpc>
            </a:pPr>
            <a:r>
              <a:rPr lang="zh-CN" altLang="en-US" sz="1600" dirty="0"/>
              <a:t>用剩下的“江大桥”继续匹配，可能得到的结果是“江”和“大桥”这两个词语</a:t>
            </a:r>
            <a:endParaRPr lang="en-US" altLang="zh-CN" sz="1600" dirty="0"/>
          </a:p>
          <a:p>
            <a:pPr lvl="3">
              <a:lnSpc>
                <a:spcPct val="120000"/>
              </a:lnSpc>
            </a:pPr>
            <a:r>
              <a:rPr lang="zh-CN" altLang="en-US" sz="1600" dirty="0"/>
              <a:t>分词结果：</a:t>
            </a:r>
            <a:r>
              <a:rPr lang="zh-CN" altLang="en-US" sz="1600" dirty="0">
                <a:solidFill>
                  <a:srgbClr val="C00000"/>
                </a:solidFill>
              </a:rPr>
              <a:t>南京市长  </a:t>
            </a:r>
            <a:r>
              <a:rPr lang="en-US" altLang="zh-CN" sz="1600" dirty="0">
                <a:solidFill>
                  <a:srgbClr val="C00000"/>
                </a:solidFill>
              </a:rPr>
              <a:t>/</a:t>
            </a:r>
            <a:r>
              <a:rPr lang="zh-CN" altLang="en-US" sz="1600" dirty="0">
                <a:solidFill>
                  <a:srgbClr val="C00000"/>
                </a:solidFill>
              </a:rPr>
              <a:t> 江 </a:t>
            </a:r>
            <a:r>
              <a:rPr lang="en-US" altLang="zh-CN" sz="1600" dirty="0">
                <a:solidFill>
                  <a:srgbClr val="C00000"/>
                </a:solidFill>
              </a:rPr>
              <a:t>/</a:t>
            </a:r>
            <a:r>
              <a:rPr lang="zh-CN" altLang="en-US" sz="1600" dirty="0">
                <a:solidFill>
                  <a:srgbClr val="C00000"/>
                </a:solidFill>
              </a:rPr>
              <a:t> 大桥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669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分词方法：</a:t>
            </a:r>
            <a:r>
              <a:rPr kumimoji="1" lang="zh-CN" altLang="en-US" dirty="0"/>
              <a:t>基于统计机器学习的方法</a:t>
            </a:r>
            <a:endParaRPr kumimoji="1"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机器学习：研究一类算法，使之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在某些</a:t>
            </a:r>
            <a:r>
              <a:rPr lang="zh-CN" altLang="en-US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任务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(task)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通过已有的观测</a:t>
            </a:r>
            <a:r>
              <a:rPr lang="zh-CN" altLang="en-US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经验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)(experience)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提升算法</a:t>
            </a:r>
            <a:r>
              <a:rPr lang="zh-CN" altLang="en-US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效果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(performance)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两个过程</a:t>
            </a:r>
            <a:endParaRPr kumimoji="1" lang="en-US" altLang="zh-CN" dirty="0"/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离线训练</a:t>
            </a:r>
            <a:r>
              <a:rPr kumimoji="1" lang="zh-CN" altLang="en-US" dirty="0"/>
              <a:t>：基于标注数据，发现规则（确定模型参数）</a:t>
            </a:r>
            <a:endParaRPr kumimoji="1" lang="en-US" altLang="zh-CN" dirty="0"/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在线预测</a:t>
            </a:r>
            <a:r>
              <a:rPr kumimoji="1" lang="zh-CN" altLang="en-US" dirty="0"/>
              <a:t>：基于已发现的规则，对新数据进行预测（如：标注）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人工规则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从标注数据中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自动发现规则</a:t>
            </a:r>
            <a:endParaRPr kumimoji="1" lang="en-US" altLang="zh-CN" dirty="0">
              <a:solidFill>
                <a:srgbClr val="C00000"/>
              </a:solidFill>
              <a:sym typeface="Wingdings" pitchFamily="2" charset="2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72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分词方法：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基于统计机器学习的分词流程</a:t>
            </a:r>
            <a:endParaRPr lang="en-US" altLang="zh-CN" dirty="0"/>
          </a:p>
        </p:txBody>
      </p:sp>
      <p:sp>
        <p:nvSpPr>
          <p:cNvPr id="4" name="流程图: 磁盘 3"/>
          <p:cNvSpPr/>
          <p:nvPr/>
        </p:nvSpPr>
        <p:spPr>
          <a:xfrm>
            <a:off x="5342067" y="2890224"/>
            <a:ext cx="1026114" cy="8492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楷体" panose="02010609060101010101" pitchFamily="49" charset="-122"/>
                <a:ea typeface="楷体" panose="02010609060101010101" pitchFamily="49" charset="-122"/>
              </a:rPr>
              <a:t>分词模型</a:t>
            </a:r>
            <a:r>
              <a:rPr lang="en-US" altLang="zh-CN" sz="135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endParaRPr lang="zh-CN" altLang="en-US" sz="1350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00292" y="3089752"/>
            <a:ext cx="92737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楷体" panose="02010609060101010101" pitchFamily="49" charset="-122"/>
                <a:ea typeface="楷体" panose="02010609060101010101" pitchFamily="49" charset="-122"/>
              </a:rPr>
              <a:t>训练算法</a:t>
            </a:r>
          </a:p>
        </p:txBody>
      </p:sp>
      <p:cxnSp>
        <p:nvCxnSpPr>
          <p:cNvPr id="6" name="直接箭头连接符 5"/>
          <p:cNvCxnSpPr>
            <a:stCxn id="5" idx="3"/>
            <a:endCxn id="4" idx="2"/>
          </p:cNvCxnSpPr>
          <p:nvPr/>
        </p:nvCxnSpPr>
        <p:spPr>
          <a:xfrm>
            <a:off x="5127662" y="3305776"/>
            <a:ext cx="214405" cy="9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右大括号 6"/>
          <p:cNvSpPr/>
          <p:nvPr/>
        </p:nvSpPr>
        <p:spPr>
          <a:xfrm>
            <a:off x="3511550" y="1676618"/>
            <a:ext cx="446439" cy="32964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986377" y="3322099"/>
            <a:ext cx="214405" cy="9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796013" y="3100530"/>
            <a:ext cx="92737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楷体" panose="02010609060101010101" pitchFamily="49" charset="-122"/>
                <a:ea typeface="楷体" panose="02010609060101010101" pitchFamily="49" charset="-122"/>
              </a:rPr>
              <a:t>分类预测算法</a:t>
            </a:r>
          </a:p>
        </p:txBody>
      </p:sp>
      <p:cxnSp>
        <p:nvCxnSpPr>
          <p:cNvPr id="10" name="直接箭头连接符 9"/>
          <p:cNvCxnSpPr>
            <a:stCxn id="4" idx="4"/>
            <a:endCxn id="9" idx="1"/>
          </p:cNvCxnSpPr>
          <p:nvPr/>
        </p:nvCxnSpPr>
        <p:spPr>
          <a:xfrm>
            <a:off x="6368181" y="3314856"/>
            <a:ext cx="427832" cy="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cxnSpLocks/>
            <a:endCxn id="9" idx="0"/>
          </p:cNvCxnSpPr>
          <p:nvPr/>
        </p:nvCxnSpPr>
        <p:spPr>
          <a:xfrm>
            <a:off x="7258090" y="2634935"/>
            <a:ext cx="1609" cy="465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</p:cNvCxnSpPr>
          <p:nvPr/>
        </p:nvCxnSpPr>
        <p:spPr>
          <a:xfrm flipH="1">
            <a:off x="7258088" y="3532578"/>
            <a:ext cx="1610" cy="611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07132" y="4188646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>
                <a:latin typeface="楷体" panose="02010609060101010101" pitchFamily="49" charset="-122"/>
                <a:ea typeface="楷体" panose="02010609060101010101" pitchFamily="49" charset="-122"/>
              </a:rPr>
              <a:t>训练样本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32944" y="1743664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latin typeface="楷体" panose="02010609060101010101" pitchFamily="49" charset="-122"/>
                <a:ea typeface="楷体" panose="02010609060101010101" pitchFamily="49" charset="-122"/>
              </a:rPr>
              <a:t>未观测样本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F86ED5-1715-6F48-A8FB-CEBDB0AEC464}"/>
              </a:ext>
            </a:extLst>
          </p:cNvPr>
          <p:cNvSpPr/>
          <p:nvPr/>
        </p:nvSpPr>
        <p:spPr>
          <a:xfrm>
            <a:off x="339280" y="1543684"/>
            <a:ext cx="2880917" cy="327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</a:rPr>
              <a:t>市场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中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国有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企业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才能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发展</a:t>
            </a:r>
            <a:r>
              <a:rPr lang="en-US" altLang="zh-CN" sz="1600" dirty="0"/>
              <a:t> </a:t>
            </a:r>
            <a:endParaRPr lang="zh-CN" altLang="en-US" sz="1600" dirty="0"/>
          </a:p>
          <a:p>
            <a:endParaRPr lang="en-US" altLang="zh-CN" sz="1600" dirty="0">
              <a:latin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</a:rPr>
              <a:t>吃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两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顿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饭</a:t>
            </a:r>
            <a:r>
              <a:rPr lang="zh-CN" altLang="en-US" sz="1600" dirty="0"/>
              <a:t>  </a:t>
            </a:r>
            <a:endParaRPr lang="en-US" altLang="zh-CN" sz="1600" dirty="0"/>
          </a:p>
          <a:p>
            <a:endParaRPr lang="en-US" altLang="zh-CN" sz="1600" dirty="0">
              <a:latin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</a:rPr>
              <a:t>跳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新疆</a:t>
            </a:r>
            <a:r>
              <a:rPr lang="en-US" altLang="zh-CN" sz="1600" dirty="0"/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舞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</a:rPr>
              <a:t>…</a:t>
            </a:r>
            <a:r>
              <a:rPr lang="zh-CN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</a:rPr>
              <a:t>…</a:t>
            </a:r>
          </a:p>
          <a:p>
            <a:endParaRPr lang="en-US" altLang="zh-CN" sz="1600" dirty="0">
              <a:latin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anose="02020603050405020304" pitchFamily="18" charset="0"/>
              </a:rPr>
              <a:t>时间</a:t>
            </a:r>
            <a:r>
              <a:rPr lang="en-US" altLang="zh-CN" sz="1600" dirty="0">
                <a:latin typeface="Times New Roman" panose="02020603050405020304" pitchFamily="18" charset="0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就</a:t>
            </a:r>
            <a:r>
              <a:rPr lang="en-US" altLang="zh-CN" sz="1600" dirty="0">
                <a:latin typeface="Times New Roman" panose="02020603050405020304" pitchFamily="18" charset="0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是</a:t>
            </a:r>
            <a:r>
              <a:rPr lang="en-US" altLang="zh-CN" sz="1600" dirty="0">
                <a:latin typeface="Times New Roman" panose="02020603050405020304" pitchFamily="18" charset="0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生命</a:t>
            </a:r>
            <a:r>
              <a:rPr lang="en-US" altLang="zh-CN" sz="1600" dirty="0">
                <a:latin typeface="Times New Roman" panose="02020603050405020304" pitchFamily="18" charset="0"/>
              </a:rPr>
              <a:t>/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16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1600" dirty="0">
                <a:latin typeface="Times New Roman" panose="02020603050405020304" pitchFamily="18" charset="0"/>
              </a:rPr>
              <a:t>失败</a:t>
            </a:r>
            <a:r>
              <a:rPr lang="en-US" altLang="zh-CN" sz="1600" dirty="0">
                <a:latin typeface="Times New Roman" panose="02020603050405020304" pitchFamily="18" charset="0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是</a:t>
            </a:r>
            <a:r>
              <a:rPr lang="en-US" altLang="zh-CN" sz="1600" dirty="0">
                <a:latin typeface="Times New Roman" panose="02020603050405020304" pitchFamily="18" charset="0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成功</a:t>
            </a:r>
            <a:r>
              <a:rPr lang="en-US" altLang="zh-CN" sz="1600" dirty="0">
                <a:latin typeface="Times New Roman" panose="02020603050405020304" pitchFamily="18" charset="0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之</a:t>
            </a:r>
            <a:r>
              <a:rPr lang="en-US" altLang="zh-CN" sz="1600" dirty="0">
                <a:latin typeface="Times New Roman" panose="02020603050405020304" pitchFamily="18" charset="0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</a:rPr>
              <a:t>母</a:t>
            </a:r>
            <a:endParaRPr lang="zh-CN" altLang="en-US" sz="1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7B7E13-BC10-AC4A-8AF2-A3249C8174EE}"/>
              </a:ext>
            </a:extLst>
          </p:cNvPr>
          <p:cNvSpPr/>
          <p:nvPr/>
        </p:nvSpPr>
        <p:spPr>
          <a:xfrm>
            <a:off x="6258888" y="215844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研究生命的起源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60931A-AFDF-754D-B859-292F975B4190}"/>
              </a:ext>
            </a:extLst>
          </p:cNvPr>
          <p:cNvSpPr txBox="1"/>
          <p:nvPr/>
        </p:nvSpPr>
        <p:spPr>
          <a:xfrm>
            <a:off x="6368181" y="4206862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研究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</a:rPr>
              <a:t>/</a:t>
            </a:r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生命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</a:rPr>
              <a:t>/</a:t>
            </a:r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的</a:t>
            </a:r>
            <a:r>
              <a:rPr lang="en-US" altLang="zh-CN" dirty="0">
                <a:solidFill>
                  <a:srgbClr val="800000"/>
                </a:solidFill>
                <a:latin typeface="Courier New" panose="02070309020205020404" pitchFamily="49" charset="0"/>
              </a:rPr>
              <a:t>/</a:t>
            </a:r>
            <a:r>
              <a:rPr lang="zh-CN" altLang="en-US" dirty="0">
                <a:solidFill>
                  <a:srgbClr val="800000"/>
                </a:solidFill>
                <a:latin typeface="Courier New" panose="02070309020205020404" pitchFamily="49" charset="0"/>
              </a:rPr>
              <a:t>起源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31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分词方法：</a:t>
            </a:r>
            <a:r>
              <a:rPr kumimoji="1" lang="zh-CN" altLang="en-US" dirty="0"/>
              <a:t>问题建模</a:t>
            </a:r>
            <a:r>
              <a:rPr kumimoji="1" lang="en-US" altLang="zh-CN" dirty="0">
                <a:sym typeface="Wingdings" panose="05000000000000000000" pitchFamily="2" charset="2"/>
              </a:rPr>
              <a:t></a:t>
            </a:r>
            <a:r>
              <a:rPr kumimoji="1" lang="zh-CN" altLang="en-US" dirty="0"/>
              <a:t>序列标注</a:t>
            </a:r>
            <a:endParaRPr kumimoji="1" lang="en-US" altLang="zh-CN" dirty="0"/>
          </a:p>
          <a:p>
            <a:r>
              <a:rPr lang="zh-CN" altLang="en-US" dirty="0"/>
              <a:t>为每一个字打上一个标签</a:t>
            </a:r>
            <a:r>
              <a:rPr lang="en-US" altLang="zh-CN" dirty="0"/>
              <a:t>{B,</a:t>
            </a:r>
            <a:r>
              <a:rPr lang="zh-CN" altLang="en-US" dirty="0"/>
              <a:t> </a:t>
            </a:r>
            <a:r>
              <a:rPr lang="en-US" altLang="zh-CN" dirty="0"/>
              <a:t>I,</a:t>
            </a:r>
            <a:r>
              <a:rPr lang="zh-CN" altLang="en-US" dirty="0"/>
              <a:t> </a:t>
            </a:r>
            <a:r>
              <a:rPr lang="en-US" altLang="zh-CN" dirty="0"/>
              <a:t>E,</a:t>
            </a:r>
            <a:r>
              <a:rPr lang="zh-CN" altLang="en-US" dirty="0"/>
              <a:t> </a:t>
            </a:r>
            <a:r>
              <a:rPr lang="en-US" altLang="zh-CN" dirty="0"/>
              <a:t>S}</a:t>
            </a: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：这个字是某个词的</a:t>
            </a:r>
            <a:r>
              <a:rPr lang="zh-CN" altLang="en-US" dirty="0">
                <a:solidFill>
                  <a:srgbClr val="C00000"/>
                </a:solidFill>
              </a:rPr>
              <a:t>开头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I</a:t>
            </a:r>
            <a:r>
              <a:rPr lang="zh-CN" altLang="en-US" dirty="0"/>
              <a:t>：这个字是某个词的</a:t>
            </a:r>
            <a:r>
              <a:rPr lang="zh-CN" altLang="en-US" dirty="0">
                <a:solidFill>
                  <a:srgbClr val="C00000"/>
                </a:solidFill>
              </a:rPr>
              <a:t>中间部分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E</a:t>
            </a:r>
            <a:r>
              <a:rPr lang="zh-CN" altLang="en-US" dirty="0"/>
              <a:t>：这个字是某个词的</a:t>
            </a:r>
            <a:r>
              <a:rPr lang="zh-CN" altLang="en-US" dirty="0">
                <a:solidFill>
                  <a:srgbClr val="C00000"/>
                </a:solidFill>
              </a:rPr>
              <a:t>结尾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S</a:t>
            </a:r>
            <a:r>
              <a:rPr lang="zh-CN" altLang="en-US" dirty="0"/>
              <a:t>：这个字</a:t>
            </a:r>
            <a:r>
              <a:rPr lang="zh-CN" altLang="en-US" dirty="0">
                <a:solidFill>
                  <a:srgbClr val="C00000"/>
                </a:solidFill>
              </a:rPr>
              <a:t>单独成词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4220678" y="2611659"/>
            <a:ext cx="4572000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X</a:t>
            </a:r>
            <a:r>
              <a:rPr lang="zh-CN" altLang="en-US" dirty="0"/>
              <a:t>：</a:t>
            </a:r>
            <a:r>
              <a:rPr lang="zh-CN" altLang="en-US" dirty="0">
                <a:latin typeface="Times New Roman" panose="02020603050405020304" pitchFamily="18" charset="0"/>
              </a:rPr>
              <a:t>市 场 中 国 有 企 业 才 能 发 展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标签</a:t>
            </a:r>
            <a:r>
              <a:rPr lang="en-US" altLang="zh-CN" dirty="0"/>
              <a:t>Y</a:t>
            </a:r>
            <a:r>
              <a:rPr lang="zh-CN" altLang="en-US" dirty="0"/>
              <a:t>：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S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结果  ：市场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国有</a:t>
            </a:r>
            <a:r>
              <a:rPr lang="en-US" altLang="zh-CN" dirty="0"/>
              <a:t>/</a:t>
            </a:r>
            <a:r>
              <a:rPr lang="zh-CN" altLang="en-US" dirty="0"/>
              <a:t>企业</a:t>
            </a:r>
            <a:r>
              <a:rPr lang="en-US" altLang="zh-CN" dirty="0"/>
              <a:t>/</a:t>
            </a:r>
            <a:r>
              <a:rPr lang="zh-CN" altLang="en-US" dirty="0"/>
              <a:t>才能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</a:p>
          <a:p>
            <a:endParaRPr lang="en-US" altLang="zh-CN" dirty="0"/>
          </a:p>
          <a:p>
            <a:r>
              <a:rPr lang="zh-CN" altLang="en-US" dirty="0"/>
              <a:t>输入</a:t>
            </a:r>
            <a:r>
              <a:rPr lang="en-US" altLang="zh-CN" dirty="0"/>
              <a:t>X</a:t>
            </a:r>
            <a:r>
              <a:rPr lang="zh-CN" altLang="en-US" dirty="0"/>
              <a:t>：南 京 市 长 江 大 桥</a:t>
            </a:r>
            <a:endParaRPr lang="en-US" altLang="zh-CN" dirty="0"/>
          </a:p>
          <a:p>
            <a:r>
              <a:rPr lang="zh-CN" altLang="en-US" dirty="0"/>
              <a:t>标签</a:t>
            </a:r>
            <a:r>
              <a:rPr lang="en-US" altLang="zh-CN" dirty="0"/>
              <a:t>Y</a:t>
            </a:r>
            <a:r>
              <a:rPr lang="zh-CN" altLang="en-US" dirty="0"/>
              <a:t>：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I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结果  ：南京市</a:t>
            </a:r>
            <a:r>
              <a:rPr lang="en-US" altLang="zh-CN" dirty="0"/>
              <a:t>/</a:t>
            </a:r>
            <a:r>
              <a:rPr lang="zh-CN" altLang="en-US" dirty="0"/>
              <a:t>长江</a:t>
            </a:r>
            <a:r>
              <a:rPr lang="en-US" altLang="zh-CN" dirty="0"/>
              <a:t>/</a:t>
            </a:r>
            <a:r>
              <a:rPr lang="zh-CN" altLang="en-US" dirty="0"/>
              <a:t>大桥</a:t>
            </a:r>
          </a:p>
        </p:txBody>
      </p:sp>
    </p:spTree>
    <p:extLst>
      <p:ext uri="{BB962C8B-B14F-4D97-AF65-F5344CB8AC3E}">
        <p14:creationId xmlns:p14="http://schemas.microsoft.com/office/powerpoint/2010/main" val="192794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60000"/>
              </a:lnSpc>
            </a:pPr>
            <a:r>
              <a:rPr lang="zh-CN" altLang="en-US" dirty="0"/>
              <a:t>深度学习方法逐渐替代传统方法</a:t>
            </a:r>
            <a:endParaRPr lang="en-US" altLang="zh-CN" dirty="0"/>
          </a:p>
          <a:p>
            <a:pPr lvl="1"/>
            <a:r>
              <a:rPr lang="en-US" altLang="zh-CN" sz="1600" dirty="0"/>
              <a:t>2014</a:t>
            </a:r>
            <a:r>
              <a:rPr lang="zh-CN" altLang="en-US" sz="1600" dirty="0"/>
              <a:t>年以前</a:t>
            </a:r>
          </a:p>
          <a:p>
            <a:pPr lvl="2"/>
            <a:r>
              <a:rPr lang="zh-CN" altLang="en-US" sz="1400" dirty="0"/>
              <a:t>特征工程问题</a:t>
            </a:r>
          </a:p>
          <a:p>
            <a:pPr lvl="2"/>
            <a:r>
              <a:rPr lang="zh-CN" altLang="en-US" sz="1400" dirty="0"/>
              <a:t>用分布式语义表示来代替传统的离散特征</a:t>
            </a:r>
          </a:p>
          <a:p>
            <a:pPr lvl="1"/>
            <a:r>
              <a:rPr kumimoji="1" lang="en-US" altLang="zh-CN" sz="1600" dirty="0"/>
              <a:t>2015</a:t>
            </a:r>
            <a:r>
              <a:rPr kumimoji="1" lang="zh-CN" altLang="en-US" sz="1600" dirty="0"/>
              <a:t>年</a:t>
            </a:r>
            <a:endParaRPr lang="zh-CN" altLang="en-US" sz="1600" dirty="0"/>
          </a:p>
          <a:p>
            <a:pPr lvl="2"/>
            <a:r>
              <a:rPr lang="zh-CN" altLang="en-US" sz="1400" dirty="0"/>
              <a:t>长距离依赖问题</a:t>
            </a:r>
          </a:p>
          <a:p>
            <a:pPr lvl="2"/>
            <a:r>
              <a:rPr lang="zh-CN" altLang="en-US" sz="1400" dirty="0"/>
              <a:t>循环神经网络</a:t>
            </a:r>
            <a:endParaRPr lang="en-US" altLang="zh-CN" sz="1400" dirty="0"/>
          </a:p>
          <a:p>
            <a:pPr lvl="2"/>
            <a:r>
              <a:rPr lang="zh-CN" altLang="en-US" sz="1400" dirty="0"/>
              <a:t>循环神经网络与条件随机场的结合，</a:t>
            </a:r>
            <a:r>
              <a:rPr lang="en-US" altLang="zh-CN" sz="1400" dirty="0"/>
              <a:t>e.g.,</a:t>
            </a:r>
            <a:r>
              <a:rPr lang="zh-CN" altLang="en-US" sz="1400" dirty="0"/>
              <a:t> </a:t>
            </a:r>
            <a:r>
              <a:rPr lang="en-US" altLang="zh-CN" sz="1400" dirty="0" err="1">
                <a:solidFill>
                  <a:srgbClr val="C00000"/>
                </a:solidFill>
              </a:rPr>
              <a:t>BiLSTM</a:t>
            </a:r>
            <a:r>
              <a:rPr lang="zh-CN" altLang="en-US" sz="1400" dirty="0">
                <a:solidFill>
                  <a:srgbClr val="C00000"/>
                </a:solidFill>
              </a:rPr>
              <a:t> </a:t>
            </a:r>
            <a:r>
              <a:rPr lang="en-US" altLang="zh-CN" sz="1400" dirty="0">
                <a:solidFill>
                  <a:srgbClr val="C00000"/>
                </a:solidFill>
              </a:rPr>
              <a:t>+</a:t>
            </a:r>
            <a:r>
              <a:rPr lang="zh-CN" altLang="en-US" sz="1400" dirty="0">
                <a:solidFill>
                  <a:srgbClr val="C00000"/>
                </a:solidFill>
              </a:rPr>
              <a:t> </a:t>
            </a:r>
            <a:r>
              <a:rPr lang="en-US" altLang="zh-CN" sz="1400" dirty="0">
                <a:solidFill>
                  <a:srgbClr val="C00000"/>
                </a:solidFill>
              </a:rPr>
              <a:t>CRF</a:t>
            </a:r>
          </a:p>
          <a:p>
            <a:pPr marL="685800" lvl="1">
              <a:lnSpc>
                <a:spcPct val="16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BEFB18-758D-4B41-AE5E-D5903489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06" y="3348644"/>
            <a:ext cx="3530468" cy="14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5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60000"/>
              </a:lnSpc>
            </a:pPr>
            <a:r>
              <a:rPr kumimoji="1" lang="zh-CN" altLang="en-US" dirty="0"/>
              <a:t>问题依旧</a:t>
            </a:r>
            <a:endParaRPr kumimoji="1"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未登录词</a:t>
            </a:r>
            <a:r>
              <a:rPr lang="zh-CN" altLang="en-US" dirty="0"/>
              <a:t>问题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语言学知识</a:t>
            </a:r>
            <a:r>
              <a:rPr lang="zh-CN" altLang="en-US" dirty="0"/>
              <a:t>的融入</a:t>
            </a:r>
          </a:p>
          <a:p>
            <a:pPr lvl="1"/>
            <a:r>
              <a:rPr lang="zh-CN" altLang="en-US" dirty="0"/>
              <a:t>语义理解问题</a:t>
            </a:r>
          </a:p>
          <a:p>
            <a:pPr lvl="2"/>
            <a:r>
              <a:rPr lang="zh-CN" altLang="en-US" dirty="0"/>
              <a:t>涉及</a:t>
            </a:r>
            <a:r>
              <a:rPr lang="zh-CN" altLang="en-US" dirty="0">
                <a:solidFill>
                  <a:srgbClr val="C00000"/>
                </a:solidFill>
              </a:rPr>
              <a:t>语义理解的歧义情况，仍然无法解决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分词标准问题</a:t>
            </a:r>
          </a:p>
          <a:p>
            <a:pPr lvl="2"/>
            <a:r>
              <a:rPr lang="zh-CN" altLang="en-US" dirty="0"/>
              <a:t>标准差异</a:t>
            </a:r>
            <a:endParaRPr lang="en-US" altLang="zh-CN" dirty="0"/>
          </a:p>
          <a:p>
            <a:pPr lvl="2"/>
            <a:r>
              <a:rPr lang="zh-CN" altLang="en-US" dirty="0"/>
              <a:t>粒度差异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实时性</a:t>
            </a:r>
            <a:r>
              <a:rPr lang="zh-CN" altLang="en-US" dirty="0"/>
              <a:t>应用中的效率问题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评价问题</a:t>
            </a:r>
          </a:p>
          <a:p>
            <a:pPr marL="285750" indent="-285750">
              <a:lnSpc>
                <a:spcPct val="16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51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文本分词（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）、词云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问题背景、分词意义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分词的困难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分词方法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规则分词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统计分词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模型与维特比算法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维特比算法效率分析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在分词中采用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HMM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分词的实践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4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dirty="0">
                <a:solidFill>
                  <a:srgbClr val="C00000"/>
                </a:solidFill>
              </a:rPr>
              <a:t>HMM</a:t>
            </a:r>
            <a:r>
              <a:rPr lang="zh-CN" altLang="en-US" dirty="0">
                <a:solidFill>
                  <a:srgbClr val="C00000"/>
                </a:solidFill>
              </a:rPr>
              <a:t>模型与维特比算法</a:t>
            </a:r>
            <a:endParaRPr lang="en-US" altLang="zh-CN" dirty="0">
              <a:solidFill>
                <a:srgbClr val="C00000"/>
              </a:solidFill>
            </a:endParaRPr>
          </a:p>
          <a:p>
            <a:pPr marL="685800" lvl="1"/>
            <a:r>
              <a:rPr lang="zh-CN" altLang="zh-CN" sz="1600" dirty="0"/>
              <a:t>马尔可夫模型，是通过马尔可夫链进行建模的一种状态空间模型</a:t>
            </a:r>
            <a:endParaRPr lang="en-US" altLang="zh-CN" sz="1600" dirty="0"/>
          </a:p>
          <a:p>
            <a:pPr marL="1085850" lvl="2"/>
            <a:r>
              <a:rPr lang="zh-CN" altLang="zh-CN" sz="1400" dirty="0"/>
              <a:t>马尔可夫链服从马尔可夫性质，也就是没有长期记忆性</a:t>
            </a:r>
            <a:endParaRPr lang="en-US" altLang="zh-CN" sz="1400" dirty="0"/>
          </a:p>
          <a:p>
            <a:pPr marL="1085850" lvl="2"/>
            <a:r>
              <a:rPr lang="zh-CN" altLang="zh-CN" sz="1400" dirty="0"/>
              <a:t>换句话说，某一个时刻的状态，受到而且只受到前一时刻状态的影响，不受更往前的时刻的状态的影响</a:t>
            </a:r>
            <a:endParaRPr lang="en-US" altLang="zh-CN" sz="1400" dirty="0"/>
          </a:p>
          <a:p>
            <a:pPr marL="685800" lvl="1"/>
            <a:r>
              <a:rPr lang="zh-CN" altLang="en-US" sz="1600" dirty="0"/>
              <a:t>图中</a:t>
            </a:r>
            <a:r>
              <a:rPr lang="zh-CN" altLang="zh-CN" sz="1600" dirty="0"/>
              <a:t>给出了一个简单的天气模型</a:t>
            </a:r>
            <a:endParaRPr lang="en-US" altLang="zh-CN" sz="1600" dirty="0"/>
          </a:p>
          <a:p>
            <a:pPr marL="1085850" lvl="2"/>
            <a:r>
              <a:rPr lang="zh-CN" altLang="zh-CN" sz="1400" dirty="0"/>
              <a:t>在这个模型中，存在三种状态，包括</a:t>
            </a:r>
            <a:r>
              <a:rPr lang="en-US" altLang="zh-CN" sz="1400" dirty="0"/>
              <a:t>Sunny</a:t>
            </a:r>
            <a:r>
              <a:rPr lang="zh-CN" altLang="zh-CN" sz="1400" dirty="0"/>
              <a:t>、</a:t>
            </a:r>
            <a:r>
              <a:rPr lang="en-US" altLang="zh-CN" sz="1400" dirty="0"/>
              <a:t>Rainy</a:t>
            </a:r>
            <a:r>
              <a:rPr lang="zh-CN" altLang="zh-CN" sz="1400" dirty="0"/>
              <a:t>和</a:t>
            </a:r>
            <a:r>
              <a:rPr lang="en-US" altLang="zh-CN" sz="1400" dirty="0"/>
              <a:t>Cloudy</a:t>
            </a:r>
            <a:r>
              <a:rPr lang="zh-CN" altLang="zh-CN" sz="1400" dirty="0"/>
              <a:t>等</a:t>
            </a:r>
            <a:endParaRPr lang="en-US" altLang="zh-CN" sz="1400" dirty="0"/>
          </a:p>
          <a:p>
            <a:pPr marL="1085850" lvl="2"/>
            <a:r>
              <a:rPr lang="zh-CN" altLang="zh-CN" sz="1400" dirty="0"/>
              <a:t>图上还给出了各个状态之间的转移概率</a:t>
            </a:r>
            <a:endParaRPr lang="en-US" altLang="zh-CN" sz="1400" dirty="0"/>
          </a:p>
          <a:p>
            <a:pPr marL="1543050" lvl="3"/>
            <a:r>
              <a:rPr lang="zh-CN" altLang="zh-CN" sz="1200" dirty="0"/>
              <a:t>比如当前状态为</a:t>
            </a:r>
            <a:r>
              <a:rPr lang="en-US" altLang="zh-CN" sz="1200" dirty="0"/>
              <a:t>Sunny</a:t>
            </a:r>
            <a:r>
              <a:rPr lang="zh-CN" altLang="zh-CN" sz="1200" dirty="0"/>
              <a:t>，那么下一个状态为</a:t>
            </a:r>
            <a:r>
              <a:rPr lang="en-US" altLang="zh-CN" sz="1200" dirty="0"/>
              <a:t>Sunny</a:t>
            </a:r>
            <a:r>
              <a:rPr lang="zh-CN" altLang="zh-CN" sz="1200" dirty="0"/>
              <a:t>的概率为</a:t>
            </a:r>
            <a:r>
              <a:rPr lang="en-US" altLang="zh-CN" sz="1200" dirty="0"/>
              <a:t>0.6</a:t>
            </a:r>
            <a:r>
              <a:rPr lang="zh-CN" altLang="zh-CN" sz="1200" dirty="0"/>
              <a:t>，为</a:t>
            </a:r>
            <a:r>
              <a:rPr lang="en-US" altLang="zh-CN" sz="1200" dirty="0"/>
              <a:t>Cloudy</a:t>
            </a:r>
            <a:r>
              <a:rPr lang="zh-CN" altLang="zh-CN" sz="1200" dirty="0"/>
              <a:t>的概率为</a:t>
            </a:r>
            <a:r>
              <a:rPr lang="en-US" altLang="zh-CN" sz="1200" dirty="0"/>
              <a:t>0.3</a:t>
            </a:r>
            <a:r>
              <a:rPr lang="zh-CN" altLang="zh-CN" sz="1200" dirty="0"/>
              <a:t>，为</a:t>
            </a:r>
            <a:r>
              <a:rPr lang="en-US" altLang="zh-CN" sz="1200" dirty="0"/>
              <a:t>Rainy</a:t>
            </a:r>
            <a:r>
              <a:rPr lang="zh-CN" altLang="zh-CN" sz="1200" dirty="0"/>
              <a:t>的概率为</a:t>
            </a:r>
            <a:r>
              <a:rPr lang="en-US" altLang="zh-CN" sz="1200" dirty="0"/>
              <a:t>0.1</a:t>
            </a:r>
            <a:r>
              <a:rPr lang="zh-CN" altLang="zh-CN" sz="1200" dirty="0"/>
              <a:t>等</a:t>
            </a:r>
            <a:endParaRPr lang="en-US" altLang="zh-CN" sz="1200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514" y="3316605"/>
            <a:ext cx="1757396" cy="1522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4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 algn="just"/>
            <a:r>
              <a:rPr lang="en-US" altLang="zh-CN" dirty="0"/>
              <a:t>HMM</a:t>
            </a:r>
            <a:r>
              <a:rPr lang="zh-CN" altLang="en-US" dirty="0"/>
              <a:t>模型与维特比算法</a:t>
            </a:r>
            <a:endParaRPr lang="en-US" altLang="zh-CN" dirty="0"/>
          </a:p>
          <a:p>
            <a:pPr marL="685800" lvl="1" algn="just"/>
            <a:r>
              <a:rPr lang="zh-CN" altLang="zh-CN" dirty="0"/>
              <a:t>隐马尔可夫模型</a:t>
            </a:r>
            <a:r>
              <a:rPr lang="en-US" altLang="zh-CN" dirty="0"/>
              <a:t>(Hidden Markov Model, HMM)</a:t>
            </a:r>
            <a:r>
              <a:rPr lang="zh-CN" altLang="zh-CN" dirty="0"/>
              <a:t>是包含隐藏状态的马尔可夫模型</a:t>
            </a:r>
            <a:endParaRPr lang="en-US" altLang="zh-CN" dirty="0"/>
          </a:p>
          <a:p>
            <a:pPr marL="685800" lvl="1" algn="just"/>
            <a:r>
              <a:rPr lang="zh-CN" altLang="zh-CN" dirty="0"/>
              <a:t>我们通过一个实例来介绍隐马尔可夫模型</a:t>
            </a:r>
            <a:endParaRPr lang="en-US" altLang="zh-CN" dirty="0"/>
          </a:p>
          <a:p>
            <a:pPr lvl="2" algn="just"/>
            <a:r>
              <a:rPr lang="en-US" altLang="zh-CN" dirty="0"/>
              <a:t>1.</a:t>
            </a:r>
            <a:r>
              <a:rPr lang="zh-CN" altLang="zh-CN" dirty="0"/>
              <a:t>背景情况</a:t>
            </a:r>
          </a:p>
          <a:p>
            <a:pPr lvl="2" algn="just"/>
            <a:r>
              <a:rPr lang="zh-CN" altLang="zh-CN" dirty="0"/>
              <a:t>从前有个村子，村民的身体状况有两种可能：健康或者发烧</a:t>
            </a:r>
            <a:endParaRPr lang="en-US" altLang="zh-CN" dirty="0"/>
          </a:p>
          <a:p>
            <a:pPr lvl="3" algn="just"/>
            <a:r>
              <a:rPr lang="zh-CN" altLang="zh-CN" sz="1500" dirty="0"/>
              <a:t>假设这个村子里的人没有其他检测设备比如温度计等</a:t>
            </a:r>
            <a:endParaRPr lang="en-US" altLang="zh-CN" sz="1500" dirty="0"/>
          </a:p>
          <a:p>
            <a:pPr lvl="3" algn="just"/>
            <a:r>
              <a:rPr lang="zh-CN" altLang="zh-CN" sz="1500" dirty="0"/>
              <a:t>村民判断身体状况的唯一办法，就是到小诊所里询问那里的一位大夫，大夫的名字叫做月儿</a:t>
            </a:r>
          </a:p>
          <a:p>
            <a:pPr lvl="2" algn="just"/>
            <a:r>
              <a:rPr lang="zh-CN" altLang="zh-CN" dirty="0"/>
              <a:t>月儿通过望闻问切诊断病情，村民只需回答正常、头晕或者感觉冷就可以了</a:t>
            </a:r>
            <a:endParaRPr lang="en-US" altLang="zh-CN" dirty="0"/>
          </a:p>
          <a:p>
            <a:pPr lvl="3" algn="just"/>
            <a:r>
              <a:rPr lang="zh-CN" altLang="zh-CN" sz="1500" dirty="0"/>
              <a:t>有一位村民去诊所询问身体状况，第一天他说感觉正常，第二天他说感觉冷，第三天他说感觉头晕</a:t>
            </a:r>
            <a:endParaRPr lang="en-US" altLang="zh-CN" sz="1500" dirty="0"/>
          </a:p>
          <a:p>
            <a:pPr lvl="3" algn="just"/>
            <a:r>
              <a:rPr lang="zh-CN" altLang="zh-CN" sz="1500" dirty="0"/>
              <a:t>现在的问题是，月儿如何根据这位村民的描述推断这三天中他的身体状况呢？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9301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HMM</a:t>
            </a:r>
            <a:r>
              <a:rPr lang="zh-CN" altLang="en-US" dirty="0"/>
              <a:t>模型与维特比算法</a:t>
            </a:r>
            <a:endParaRPr lang="en-US" altLang="zh-CN" dirty="0"/>
          </a:p>
          <a:p>
            <a:pPr marL="685800" lvl="1"/>
            <a:r>
              <a:rPr lang="zh-CN" altLang="zh-CN" sz="1700" dirty="0"/>
              <a:t>隐马尔可夫模型</a:t>
            </a:r>
            <a:r>
              <a:rPr lang="en-US" altLang="zh-CN" sz="1700" dirty="0"/>
              <a:t>(Hidden Markov Model, HMM)</a:t>
            </a:r>
            <a:r>
              <a:rPr lang="zh-CN" altLang="zh-CN" sz="1700" dirty="0"/>
              <a:t>是包含隐藏状态的马尔可夫模型。我们通过一个实例来介绍隐马尔可夫模型</a:t>
            </a:r>
            <a:endParaRPr lang="en-US" altLang="zh-CN" sz="1700" dirty="0"/>
          </a:p>
          <a:p>
            <a:pPr lvl="2"/>
            <a:r>
              <a:rPr lang="en-US" altLang="zh-CN" sz="1500" dirty="0"/>
              <a:t>2.</a:t>
            </a:r>
            <a:r>
              <a:rPr lang="zh-CN" altLang="zh-CN" sz="1500" dirty="0"/>
              <a:t>已知条件</a:t>
            </a:r>
          </a:p>
          <a:p>
            <a:pPr lvl="2"/>
            <a:r>
              <a:rPr lang="zh-CN" altLang="zh-CN" sz="1500" dirty="0"/>
              <a:t>现在月儿已经知道的情况如下：</a:t>
            </a:r>
          </a:p>
          <a:p>
            <a:pPr lvl="3"/>
            <a:r>
              <a:rPr lang="zh-CN" altLang="zh-CN" sz="1300" dirty="0">
                <a:solidFill>
                  <a:srgbClr val="C00000"/>
                </a:solidFill>
              </a:rPr>
              <a:t>隐含的身体状态集合</a:t>
            </a:r>
            <a:r>
              <a:rPr lang="en-US" altLang="zh-CN" sz="1300" dirty="0">
                <a:solidFill>
                  <a:srgbClr val="C00000"/>
                </a:solidFill>
              </a:rPr>
              <a:t>={</a:t>
            </a:r>
            <a:r>
              <a:rPr lang="zh-CN" altLang="zh-CN" sz="1300" dirty="0">
                <a:solidFill>
                  <a:srgbClr val="C00000"/>
                </a:solidFill>
              </a:rPr>
              <a:t>健康，发烧</a:t>
            </a:r>
            <a:r>
              <a:rPr lang="en-US" altLang="zh-CN" sz="1300" dirty="0">
                <a:solidFill>
                  <a:srgbClr val="C00000"/>
                </a:solidFill>
              </a:rPr>
              <a:t>}</a:t>
            </a:r>
            <a:endParaRPr lang="zh-CN" altLang="zh-CN" sz="1300" dirty="0"/>
          </a:p>
          <a:p>
            <a:pPr lvl="3"/>
            <a:r>
              <a:rPr lang="zh-CN" altLang="zh-CN" sz="1300" dirty="0">
                <a:solidFill>
                  <a:srgbClr val="C00000"/>
                </a:solidFill>
              </a:rPr>
              <a:t>可以观察的感觉集合</a:t>
            </a:r>
            <a:r>
              <a:rPr lang="en-US" altLang="zh-CN" sz="1300" dirty="0">
                <a:solidFill>
                  <a:srgbClr val="C00000"/>
                </a:solidFill>
              </a:rPr>
              <a:t>={</a:t>
            </a:r>
            <a:r>
              <a:rPr lang="zh-CN" altLang="zh-CN" sz="1300" dirty="0">
                <a:solidFill>
                  <a:srgbClr val="C00000"/>
                </a:solidFill>
              </a:rPr>
              <a:t>正常，冷，头晕</a:t>
            </a:r>
            <a:r>
              <a:rPr lang="en-US" altLang="zh-CN" sz="1300" dirty="0">
                <a:solidFill>
                  <a:srgbClr val="C00000"/>
                </a:solidFill>
              </a:rPr>
              <a:t>}</a:t>
            </a:r>
            <a:endParaRPr lang="zh-CN" altLang="zh-CN" sz="1300" dirty="0"/>
          </a:p>
          <a:p>
            <a:pPr lvl="2"/>
            <a:r>
              <a:rPr lang="zh-CN" altLang="zh-CN" sz="1500" dirty="0"/>
              <a:t>月儿预判的村民的身体状况的</a:t>
            </a:r>
            <a:r>
              <a:rPr lang="zh-CN" altLang="zh-CN" sz="1500" dirty="0">
                <a:solidFill>
                  <a:srgbClr val="C00000"/>
                </a:solidFill>
              </a:rPr>
              <a:t>概率分布</a:t>
            </a:r>
            <a:r>
              <a:rPr lang="en-US" altLang="zh-CN" sz="1500" dirty="0">
                <a:solidFill>
                  <a:srgbClr val="C00000"/>
                </a:solidFill>
              </a:rPr>
              <a:t>={</a:t>
            </a:r>
            <a:r>
              <a:rPr lang="zh-CN" altLang="zh-CN" sz="1500" dirty="0">
                <a:solidFill>
                  <a:srgbClr val="C00000"/>
                </a:solidFill>
              </a:rPr>
              <a:t>健康：</a:t>
            </a:r>
            <a:r>
              <a:rPr lang="en-US" altLang="zh-CN" sz="1500" dirty="0">
                <a:solidFill>
                  <a:srgbClr val="C00000"/>
                </a:solidFill>
              </a:rPr>
              <a:t>0.6</a:t>
            </a:r>
            <a:r>
              <a:rPr lang="zh-CN" altLang="zh-CN" sz="1500" dirty="0">
                <a:solidFill>
                  <a:srgbClr val="C00000"/>
                </a:solidFill>
              </a:rPr>
              <a:t>，发烧：</a:t>
            </a:r>
            <a:r>
              <a:rPr lang="en-US" altLang="zh-CN" sz="1500" dirty="0">
                <a:solidFill>
                  <a:srgbClr val="C00000"/>
                </a:solidFill>
              </a:rPr>
              <a:t>0.4}</a:t>
            </a:r>
            <a:r>
              <a:rPr lang="zh-CN" altLang="zh-CN" sz="1500" dirty="0"/>
              <a:t>。</a:t>
            </a:r>
          </a:p>
          <a:p>
            <a:pPr lvl="3"/>
            <a:r>
              <a:rPr lang="zh-CN" altLang="zh-CN" sz="1300" dirty="0"/>
              <a:t>月儿还掌握了村民身体健康状态的</a:t>
            </a:r>
            <a:r>
              <a:rPr lang="zh-CN" altLang="zh-CN" sz="1300" dirty="0">
                <a:solidFill>
                  <a:srgbClr val="C00000"/>
                </a:solidFill>
              </a:rPr>
              <a:t>转移概率</a:t>
            </a:r>
            <a:r>
              <a:rPr lang="en-US" altLang="zh-CN" sz="1300" dirty="0"/>
              <a:t>=</a:t>
            </a:r>
          </a:p>
          <a:p>
            <a:pPr lvl="3"/>
            <a:r>
              <a:rPr lang="en-US" altLang="zh-CN" sz="1300" dirty="0"/>
              <a:t>{</a:t>
            </a:r>
            <a:r>
              <a:rPr lang="zh-CN" altLang="zh-CN" sz="1300" dirty="0"/>
              <a:t>健康</a:t>
            </a:r>
            <a:r>
              <a:rPr lang="en-US" altLang="zh-CN" sz="1300" dirty="0">
                <a:sym typeface="Wingdings" panose="05000000000000000000" pitchFamily="2" charset="2"/>
              </a:rPr>
              <a:t></a:t>
            </a:r>
            <a:r>
              <a:rPr lang="zh-CN" altLang="zh-CN" sz="1300" dirty="0"/>
              <a:t>健康：</a:t>
            </a:r>
            <a:r>
              <a:rPr lang="en-US" altLang="zh-CN" sz="1300" dirty="0"/>
              <a:t>0.7</a:t>
            </a:r>
            <a:r>
              <a:rPr lang="zh-CN" altLang="zh-CN" sz="1300" dirty="0"/>
              <a:t>，健康</a:t>
            </a:r>
            <a:r>
              <a:rPr lang="en-US" altLang="zh-CN" sz="1300" dirty="0">
                <a:sym typeface="Wingdings" panose="05000000000000000000" pitchFamily="2" charset="2"/>
              </a:rPr>
              <a:t></a:t>
            </a:r>
            <a:r>
              <a:rPr lang="zh-CN" altLang="zh-CN" sz="1300" dirty="0"/>
              <a:t>发烧：</a:t>
            </a:r>
            <a:r>
              <a:rPr lang="en-US" altLang="zh-CN" sz="1300" dirty="0"/>
              <a:t>0.3</a:t>
            </a:r>
            <a:r>
              <a:rPr lang="zh-CN" altLang="zh-CN" sz="1300" dirty="0"/>
              <a:t>，发烧</a:t>
            </a:r>
            <a:r>
              <a:rPr lang="en-US" altLang="zh-CN" sz="1300" dirty="0">
                <a:sym typeface="Wingdings" panose="05000000000000000000" pitchFamily="2" charset="2"/>
              </a:rPr>
              <a:t></a:t>
            </a:r>
            <a:r>
              <a:rPr lang="zh-CN" altLang="zh-CN" sz="1300" dirty="0"/>
              <a:t>健康：</a:t>
            </a:r>
            <a:r>
              <a:rPr lang="en-US" altLang="zh-CN" sz="1300" dirty="0"/>
              <a:t>0.4</a:t>
            </a:r>
            <a:r>
              <a:rPr lang="zh-CN" altLang="zh-CN" sz="1300" dirty="0"/>
              <a:t>，发烧</a:t>
            </a:r>
            <a:r>
              <a:rPr lang="en-US" altLang="zh-CN" sz="1300" dirty="0">
                <a:sym typeface="Wingdings" panose="05000000000000000000" pitchFamily="2" charset="2"/>
              </a:rPr>
              <a:t></a:t>
            </a:r>
            <a:r>
              <a:rPr lang="zh-CN" altLang="zh-CN" sz="1300" dirty="0"/>
              <a:t>发烧：</a:t>
            </a:r>
            <a:r>
              <a:rPr lang="en-US" altLang="zh-CN" sz="1300" dirty="0"/>
              <a:t>0.6}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69454"/>
              </p:ext>
            </p:extLst>
          </p:nvPr>
        </p:nvGraphicFramePr>
        <p:xfrm>
          <a:off x="960921" y="3792354"/>
          <a:ext cx="7117883" cy="756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2153">
                  <a:extLst>
                    <a:ext uri="{9D8B030D-6E8A-4147-A177-3AD203B41FA5}">
                      <a16:colId xmlns:a16="http://schemas.microsoft.com/office/drawing/2014/main" val="1032562800"/>
                    </a:ext>
                  </a:extLst>
                </a:gridCol>
                <a:gridCol w="2372153">
                  <a:extLst>
                    <a:ext uri="{9D8B030D-6E8A-4147-A177-3AD203B41FA5}">
                      <a16:colId xmlns:a16="http://schemas.microsoft.com/office/drawing/2014/main" val="756015083"/>
                    </a:ext>
                  </a:extLst>
                </a:gridCol>
                <a:gridCol w="2373577">
                  <a:extLst>
                    <a:ext uri="{9D8B030D-6E8A-4147-A177-3AD203B41FA5}">
                      <a16:colId xmlns:a16="http://schemas.microsoft.com/office/drawing/2014/main" val="3190776382"/>
                    </a:ext>
                  </a:extLst>
                </a:gridCol>
              </a:tblGrid>
              <a:tr h="3300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昨天</a:t>
                      </a:r>
                      <a:r>
                        <a:rPr lang="en-US" sz="1400">
                          <a:effectLst/>
                        </a:rPr>
                        <a:t>    \    </a:t>
                      </a:r>
                      <a:r>
                        <a:rPr lang="zh-CN" sz="1400">
                          <a:effectLst/>
                        </a:rPr>
                        <a:t>今天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健康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发烧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4778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健康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091024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发烧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0.6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1055623"/>
                  </a:ext>
                </a:extLst>
              </a:tr>
            </a:tbl>
          </a:graphicData>
        </a:graphic>
      </p:graphicFrame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74AD4B20-498E-4521-8C1C-470AF53A1538}"/>
              </a:ext>
            </a:extLst>
          </p:cNvPr>
          <p:cNvSpPr/>
          <p:nvPr/>
        </p:nvSpPr>
        <p:spPr>
          <a:xfrm>
            <a:off x="6687457" y="2162629"/>
            <a:ext cx="1828800" cy="409121"/>
          </a:xfrm>
          <a:prstGeom prst="wedgeRoundRectCallout">
            <a:avLst>
              <a:gd name="adj1" fmla="val -66666"/>
              <a:gd name="adj2" fmla="val 962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先验分布</a:t>
            </a:r>
          </a:p>
        </p:txBody>
      </p:sp>
    </p:spTree>
    <p:extLst>
      <p:ext uri="{BB962C8B-B14F-4D97-AF65-F5344CB8AC3E}">
        <p14:creationId xmlns:p14="http://schemas.microsoft.com/office/powerpoint/2010/main" val="30912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HMM</a:t>
            </a:r>
            <a:r>
              <a:rPr lang="zh-CN" altLang="en-US" dirty="0"/>
              <a:t>模型与维特比算法</a:t>
            </a:r>
            <a:endParaRPr lang="en-US" altLang="zh-CN" dirty="0"/>
          </a:p>
          <a:p>
            <a:pPr marL="685800" lvl="1"/>
            <a:r>
              <a:rPr lang="zh-CN" altLang="zh-CN" sz="1700" dirty="0"/>
              <a:t>隐马尔可夫模型</a:t>
            </a:r>
            <a:r>
              <a:rPr lang="en-US" altLang="zh-CN" sz="1700" dirty="0"/>
              <a:t>(Hidden Markov Model, HMM)</a:t>
            </a:r>
            <a:r>
              <a:rPr lang="zh-CN" altLang="zh-CN" sz="1700" dirty="0"/>
              <a:t>是包含隐藏状态的马尔可夫模型。我们通过一个实例来介绍隐马尔可夫模型</a:t>
            </a:r>
            <a:endParaRPr lang="en-US" altLang="zh-CN" sz="1700" dirty="0"/>
          </a:p>
          <a:p>
            <a:pPr lvl="2"/>
            <a:r>
              <a:rPr lang="en-US" altLang="zh-CN" dirty="0"/>
              <a:t>2.</a:t>
            </a:r>
            <a:r>
              <a:rPr lang="zh-CN" altLang="zh-CN" dirty="0"/>
              <a:t>已知条件</a:t>
            </a:r>
          </a:p>
          <a:p>
            <a:pPr lvl="2"/>
            <a:r>
              <a:rPr lang="zh-CN" altLang="zh-CN" dirty="0"/>
              <a:t>此外，月儿认为</a:t>
            </a:r>
            <a:endParaRPr lang="en-US" altLang="zh-CN" dirty="0"/>
          </a:p>
          <a:p>
            <a:pPr lvl="2"/>
            <a:r>
              <a:rPr lang="zh-CN" altLang="zh-CN" dirty="0"/>
              <a:t>在相应的健康状况下，村民的</a:t>
            </a:r>
            <a:r>
              <a:rPr lang="zh-CN" altLang="zh-CN" b="1" dirty="0">
                <a:solidFill>
                  <a:srgbClr val="C00000"/>
                </a:solidFill>
              </a:rPr>
              <a:t>感觉</a:t>
            </a:r>
            <a:r>
              <a:rPr lang="zh-CN" altLang="zh-CN" dirty="0">
                <a:solidFill>
                  <a:srgbClr val="C00000"/>
                </a:solidFill>
              </a:rPr>
              <a:t>的概率分布</a:t>
            </a:r>
            <a:r>
              <a:rPr lang="en-US" altLang="zh-CN" dirty="0">
                <a:solidFill>
                  <a:srgbClr val="C00000"/>
                </a:solidFill>
              </a:rPr>
              <a:t>={</a:t>
            </a:r>
            <a:r>
              <a:rPr lang="zh-CN" altLang="zh-CN" dirty="0">
                <a:solidFill>
                  <a:srgbClr val="C00000"/>
                </a:solidFill>
              </a:rPr>
              <a:t>健康情况下，正常：</a:t>
            </a:r>
            <a:r>
              <a:rPr lang="en-US" altLang="zh-CN" dirty="0">
                <a:solidFill>
                  <a:srgbClr val="C00000"/>
                </a:solidFill>
              </a:rPr>
              <a:t>0.5</a:t>
            </a:r>
            <a:r>
              <a:rPr lang="zh-CN" altLang="zh-CN" dirty="0">
                <a:solidFill>
                  <a:srgbClr val="C00000"/>
                </a:solidFill>
              </a:rPr>
              <a:t>，冷：</a:t>
            </a:r>
            <a:r>
              <a:rPr lang="en-US" altLang="zh-CN" dirty="0">
                <a:solidFill>
                  <a:srgbClr val="C00000"/>
                </a:solidFill>
              </a:rPr>
              <a:t>0.4</a:t>
            </a:r>
            <a:r>
              <a:rPr lang="zh-CN" altLang="zh-CN" dirty="0">
                <a:solidFill>
                  <a:srgbClr val="C00000"/>
                </a:solidFill>
              </a:rPr>
              <a:t>，头晕：</a:t>
            </a:r>
            <a:r>
              <a:rPr lang="en-US" altLang="zh-CN" dirty="0">
                <a:solidFill>
                  <a:srgbClr val="C00000"/>
                </a:solidFill>
              </a:rPr>
              <a:t>0.1</a:t>
            </a:r>
            <a:r>
              <a:rPr lang="zh-CN" altLang="zh-CN" dirty="0">
                <a:solidFill>
                  <a:srgbClr val="C00000"/>
                </a:solidFill>
              </a:rPr>
              <a:t>；发烧情况下，正常：</a:t>
            </a:r>
            <a:r>
              <a:rPr lang="en-US" altLang="zh-CN" dirty="0">
                <a:solidFill>
                  <a:srgbClr val="C00000"/>
                </a:solidFill>
              </a:rPr>
              <a:t>0.1</a:t>
            </a:r>
            <a:r>
              <a:rPr lang="zh-CN" altLang="zh-CN" dirty="0">
                <a:solidFill>
                  <a:srgbClr val="C00000"/>
                </a:solidFill>
              </a:rPr>
              <a:t>，冷：</a:t>
            </a:r>
            <a:r>
              <a:rPr lang="en-US" altLang="zh-CN" dirty="0">
                <a:solidFill>
                  <a:srgbClr val="C00000"/>
                </a:solidFill>
              </a:rPr>
              <a:t>0.3</a:t>
            </a:r>
            <a:r>
              <a:rPr lang="zh-CN" altLang="zh-CN" dirty="0">
                <a:solidFill>
                  <a:srgbClr val="C00000"/>
                </a:solidFill>
              </a:rPr>
              <a:t>，头晕：</a:t>
            </a:r>
            <a:r>
              <a:rPr lang="en-US" altLang="zh-CN" dirty="0">
                <a:solidFill>
                  <a:srgbClr val="C00000"/>
                </a:solidFill>
              </a:rPr>
              <a:t>0.6}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738517"/>
              </p:ext>
            </p:extLst>
          </p:nvPr>
        </p:nvGraphicFramePr>
        <p:xfrm>
          <a:off x="1106505" y="3117499"/>
          <a:ext cx="7082588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0647">
                  <a:extLst>
                    <a:ext uri="{9D8B030D-6E8A-4147-A177-3AD203B41FA5}">
                      <a16:colId xmlns:a16="http://schemas.microsoft.com/office/drawing/2014/main" val="1850534390"/>
                    </a:ext>
                  </a:extLst>
                </a:gridCol>
                <a:gridCol w="1770647">
                  <a:extLst>
                    <a:ext uri="{9D8B030D-6E8A-4147-A177-3AD203B41FA5}">
                      <a16:colId xmlns:a16="http://schemas.microsoft.com/office/drawing/2014/main" val="3853471857"/>
                    </a:ext>
                  </a:extLst>
                </a:gridCol>
                <a:gridCol w="1770647">
                  <a:extLst>
                    <a:ext uri="{9D8B030D-6E8A-4147-A177-3AD203B41FA5}">
                      <a16:colId xmlns:a16="http://schemas.microsoft.com/office/drawing/2014/main" val="24145021"/>
                    </a:ext>
                  </a:extLst>
                </a:gridCol>
                <a:gridCol w="1770647">
                  <a:extLst>
                    <a:ext uri="{9D8B030D-6E8A-4147-A177-3AD203B41FA5}">
                      <a16:colId xmlns:a16="http://schemas.microsoft.com/office/drawing/2014/main" val="1743119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隐藏状态</a:t>
                      </a:r>
                      <a:r>
                        <a:rPr lang="en-US" sz="1400">
                          <a:effectLst/>
                        </a:rPr>
                        <a:t> \ </a:t>
                      </a:r>
                      <a:r>
                        <a:rPr lang="zh-CN" sz="1400">
                          <a:effectLst/>
                        </a:rPr>
                        <a:t>感觉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正常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冷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头晕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082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健康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062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发烧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0.6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3873281"/>
                  </a:ext>
                </a:extLst>
              </a:tr>
            </a:tbl>
          </a:graphicData>
        </a:graphic>
      </p:graphicFrame>
      <p:sp>
        <p:nvSpPr>
          <p:cNvPr id="3" name="圆角矩形 2"/>
          <p:cNvSpPr/>
          <p:nvPr/>
        </p:nvSpPr>
        <p:spPr>
          <a:xfrm>
            <a:off x="2034540" y="4537710"/>
            <a:ext cx="1306830" cy="377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隐状态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183380" y="4537710"/>
            <a:ext cx="1306830" cy="377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隐状态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103620" y="4537710"/>
            <a:ext cx="1306830" cy="377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隐状态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34540" y="3909060"/>
            <a:ext cx="1306830" cy="3771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可观察状态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183380" y="3909060"/>
            <a:ext cx="1306830" cy="3771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可观察状态</a:t>
            </a:r>
            <a:r>
              <a:rPr lang="en-US" altLang="zh-CN" sz="1400" dirty="0">
                <a:solidFill>
                  <a:schemeClr val="tx1"/>
                </a:solidFill>
              </a:rPr>
              <a:t>2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03620" y="3909060"/>
            <a:ext cx="1306830" cy="3771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可观察状态</a:t>
            </a:r>
            <a:r>
              <a:rPr lang="en-US" altLang="zh-CN" sz="1400" dirty="0">
                <a:solidFill>
                  <a:schemeClr val="tx1"/>
                </a:solidFill>
              </a:rPr>
              <a:t>3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592830" y="4625340"/>
            <a:ext cx="4038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594985" y="4618531"/>
            <a:ext cx="4038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3" idx="0"/>
            <a:endCxn id="8" idx="2"/>
          </p:cNvCxnSpPr>
          <p:nvPr/>
        </p:nvCxnSpPr>
        <p:spPr>
          <a:xfrm flipV="1">
            <a:off x="2687955" y="428625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831080" y="428625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709410" y="4286250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6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HMM</a:t>
            </a:r>
            <a:r>
              <a:rPr lang="zh-CN" altLang="en-US" dirty="0"/>
              <a:t>模型与维特比算法</a:t>
            </a:r>
            <a:endParaRPr lang="en-US" altLang="zh-CN" dirty="0"/>
          </a:p>
          <a:p>
            <a:pPr marL="685800" lvl="1"/>
            <a:r>
              <a:rPr lang="zh-CN" altLang="zh-CN" dirty="0"/>
              <a:t>隐马尔可夫模型</a:t>
            </a:r>
            <a:r>
              <a:rPr lang="en-US" altLang="zh-CN" dirty="0"/>
              <a:t>(Hidden Markov Model, HMM)</a:t>
            </a:r>
            <a:r>
              <a:rPr lang="zh-CN" altLang="zh-CN" dirty="0"/>
              <a:t>是包含隐藏状态的马尔可夫模型。我们通过一个实例来介绍隐马尔可夫模型</a:t>
            </a:r>
            <a:endParaRPr lang="en-US" altLang="zh-CN" dirty="0"/>
          </a:p>
          <a:p>
            <a:pPr lvl="2"/>
            <a:r>
              <a:rPr lang="en-US" altLang="zh-CN" dirty="0"/>
              <a:t>3.</a:t>
            </a:r>
            <a:r>
              <a:rPr lang="zh-CN" altLang="zh-CN" dirty="0"/>
              <a:t>问题描述</a:t>
            </a:r>
          </a:p>
          <a:p>
            <a:pPr lvl="2"/>
            <a:r>
              <a:rPr lang="zh-CN" altLang="zh-CN" dirty="0"/>
              <a:t>现在，连续三天村民报告给月儿的感觉依次是</a:t>
            </a:r>
            <a:r>
              <a:rPr lang="zh-CN" altLang="zh-CN" dirty="0">
                <a:solidFill>
                  <a:srgbClr val="C00000"/>
                </a:solidFill>
              </a:rPr>
              <a:t>正常、冷和头晕</a:t>
            </a:r>
            <a:endParaRPr lang="en-US" altLang="zh-CN" dirty="0"/>
          </a:p>
          <a:p>
            <a:pPr lvl="2"/>
            <a:r>
              <a:rPr lang="zh-CN" altLang="zh-CN" dirty="0"/>
              <a:t>如何根据这位村民的描述，推断这三天中他的身体健康状况的变化过程呢？</a:t>
            </a:r>
          </a:p>
          <a:p>
            <a:pPr lvl="1"/>
            <a:endParaRPr lang="en-US" altLang="zh-CN" sz="1600" dirty="0"/>
          </a:p>
        </p:txBody>
      </p:sp>
      <p:sp>
        <p:nvSpPr>
          <p:cNvPr id="3" name="爆炸形 2 2"/>
          <p:cNvSpPr/>
          <p:nvPr/>
        </p:nvSpPr>
        <p:spPr>
          <a:xfrm>
            <a:off x="1671788" y="3128010"/>
            <a:ext cx="5887453" cy="136678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从可观察状态序列，推断隐藏状态序列</a:t>
            </a:r>
          </a:p>
        </p:txBody>
      </p:sp>
    </p:spTree>
    <p:extLst>
      <p:ext uri="{BB962C8B-B14F-4D97-AF65-F5344CB8AC3E}">
        <p14:creationId xmlns:p14="http://schemas.microsoft.com/office/powerpoint/2010/main" val="360201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HMM</a:t>
            </a:r>
            <a:r>
              <a:rPr lang="zh-CN" altLang="en-US" dirty="0"/>
              <a:t>模型与维特比算法</a:t>
            </a:r>
            <a:endParaRPr lang="en-US" altLang="zh-CN" dirty="0"/>
          </a:p>
          <a:p>
            <a:pPr marL="685800" lvl="1"/>
            <a:r>
              <a:rPr lang="zh-CN" altLang="zh-CN" dirty="0"/>
              <a:t>隐马尔可夫模型</a:t>
            </a:r>
            <a:r>
              <a:rPr lang="en-US" altLang="zh-CN" dirty="0"/>
              <a:t>(Hidden Markov Model, HMM)</a:t>
            </a:r>
            <a:r>
              <a:rPr lang="zh-CN" altLang="zh-CN" dirty="0"/>
              <a:t>是包含隐藏状态的马尔可夫模型。我们通过一个实例来介绍隐马尔可夫模型</a:t>
            </a:r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zh-CN" dirty="0"/>
              <a:t>问题的解决</a:t>
            </a:r>
          </a:p>
          <a:p>
            <a:pPr lvl="2"/>
            <a:r>
              <a:rPr lang="zh-CN" altLang="zh-CN" dirty="0"/>
              <a:t>解决这个问题，就是要找出</a:t>
            </a:r>
            <a:r>
              <a:rPr lang="zh-CN" altLang="zh-CN" dirty="0">
                <a:solidFill>
                  <a:srgbClr val="C00000"/>
                </a:solidFill>
              </a:rPr>
              <a:t>产生上述显式的感觉序列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C00000"/>
                </a:solidFill>
              </a:rPr>
              <a:t>隐藏的身体状态序列</a:t>
            </a:r>
            <a:endParaRPr lang="en-US" altLang="zh-CN" dirty="0"/>
          </a:p>
          <a:p>
            <a:pPr lvl="3"/>
            <a:r>
              <a:rPr lang="zh-CN" altLang="zh-CN" sz="1600" dirty="0"/>
              <a:t>可以用</a:t>
            </a:r>
            <a:r>
              <a:rPr lang="en-US" altLang="zh-CN" sz="1600" dirty="0"/>
              <a:t>Viterbi</a:t>
            </a:r>
            <a:r>
              <a:rPr lang="zh-CN" altLang="zh-CN" sz="1600" dirty="0"/>
              <a:t>算法来解决</a:t>
            </a:r>
          </a:p>
          <a:p>
            <a:pPr lvl="3"/>
            <a:r>
              <a:rPr lang="zh-CN" altLang="zh-CN" sz="1600" dirty="0"/>
              <a:t>根据</a:t>
            </a:r>
            <a:r>
              <a:rPr lang="en-US" altLang="zh-CN" sz="1600" dirty="0"/>
              <a:t>Viterbi</a:t>
            </a:r>
            <a:r>
              <a:rPr lang="zh-CN" altLang="zh-CN" sz="1600" dirty="0"/>
              <a:t>理论，后一天的状态仅依赖于前一天的状态和当前的可观察的状态</a:t>
            </a:r>
            <a:endParaRPr lang="en-US" altLang="zh-CN" sz="1600" dirty="0"/>
          </a:p>
          <a:p>
            <a:pPr lvl="3"/>
            <a:r>
              <a:rPr lang="zh-CN" altLang="zh-CN" sz="1600" dirty="0"/>
              <a:t>那么，只要根据第一天的正常状态，依次推算，找出到达第三天头晕状态的最大的概率，就可以知道这三天的身体变化情况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12291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HMM</a:t>
            </a:r>
            <a:r>
              <a:rPr lang="zh-CN" altLang="en-US" dirty="0"/>
              <a:t>模型与维特比算法</a:t>
            </a:r>
            <a:endParaRPr lang="en-US" altLang="zh-CN" dirty="0"/>
          </a:p>
          <a:p>
            <a:pPr marL="685800" lvl="1"/>
            <a:r>
              <a:rPr lang="zh-CN" altLang="zh-CN" dirty="0"/>
              <a:t>隐马尔可夫模型</a:t>
            </a:r>
            <a:r>
              <a:rPr lang="en-US" altLang="zh-CN" dirty="0"/>
              <a:t>(Hidden Markov Model, HMM)</a:t>
            </a:r>
            <a:r>
              <a:rPr lang="zh-CN" altLang="zh-CN" dirty="0"/>
              <a:t>是包含隐藏状态的马尔可夫模型。我们通过一个实例来介绍隐马尔可夫模型</a:t>
            </a:r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zh-CN" dirty="0"/>
              <a:t>问题的解决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(a) </a:t>
            </a:r>
            <a:r>
              <a:rPr lang="zh-CN" altLang="zh-CN" dirty="0">
                <a:solidFill>
                  <a:srgbClr val="C00000"/>
                </a:solidFill>
              </a:rPr>
              <a:t>初始情况为：</a:t>
            </a:r>
            <a:r>
              <a:rPr lang="en-US" altLang="zh-CN" dirty="0">
                <a:solidFill>
                  <a:srgbClr val="C00000"/>
                </a:solidFill>
              </a:rPr>
              <a:t>P(</a:t>
            </a:r>
            <a:r>
              <a:rPr lang="zh-CN" altLang="zh-CN" dirty="0">
                <a:solidFill>
                  <a:srgbClr val="C00000"/>
                </a:solidFill>
              </a:rPr>
              <a:t>健康</a:t>
            </a:r>
            <a:r>
              <a:rPr lang="en-US" altLang="zh-CN" dirty="0">
                <a:solidFill>
                  <a:srgbClr val="C00000"/>
                </a:solidFill>
              </a:rPr>
              <a:t>)=0.6</a:t>
            </a:r>
            <a:r>
              <a:rPr lang="zh-CN" altLang="zh-CN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P(</a:t>
            </a:r>
            <a:r>
              <a:rPr lang="zh-CN" altLang="zh-CN" dirty="0">
                <a:solidFill>
                  <a:srgbClr val="C00000"/>
                </a:solidFill>
              </a:rPr>
              <a:t>发烧</a:t>
            </a:r>
            <a:r>
              <a:rPr lang="en-US" altLang="zh-CN" dirty="0">
                <a:solidFill>
                  <a:srgbClr val="C00000"/>
                </a:solidFill>
              </a:rPr>
              <a:t>)=0.4</a:t>
            </a:r>
            <a:r>
              <a:rPr lang="zh-CN" altLang="zh-CN" dirty="0">
                <a:solidFill>
                  <a:srgbClr val="C00000"/>
                </a:solidFill>
              </a:rPr>
              <a:t>。</a:t>
            </a:r>
          </a:p>
          <a:p>
            <a:pPr lvl="2"/>
            <a:r>
              <a:rPr lang="zh-CN" altLang="zh-CN" dirty="0"/>
              <a:t>求第一天的身体状况，计算该村民在</a:t>
            </a:r>
            <a:r>
              <a:rPr lang="zh-CN" altLang="zh-CN" dirty="0">
                <a:solidFill>
                  <a:srgbClr val="C00000"/>
                </a:solidFill>
              </a:rPr>
              <a:t>感觉正常</a:t>
            </a:r>
            <a:r>
              <a:rPr lang="zh-CN" altLang="zh-CN" dirty="0"/>
              <a:t>的情况下，最可能的身体状态</a:t>
            </a:r>
          </a:p>
          <a:p>
            <a:pPr lvl="2"/>
            <a:r>
              <a:rPr lang="en-US" altLang="zh-CN" dirty="0"/>
              <a:t>P(</a:t>
            </a:r>
            <a:r>
              <a:rPr lang="zh-CN" altLang="zh-CN" dirty="0"/>
              <a:t>今天健康</a:t>
            </a:r>
            <a:r>
              <a:rPr lang="en-US" altLang="zh-CN" dirty="0"/>
              <a:t>)=P(</a:t>
            </a:r>
            <a:r>
              <a:rPr lang="zh-CN" altLang="zh-CN" dirty="0">
                <a:solidFill>
                  <a:srgbClr val="C00000"/>
                </a:solidFill>
              </a:rPr>
              <a:t>正常</a:t>
            </a:r>
            <a:r>
              <a:rPr lang="en-US" altLang="zh-CN" dirty="0"/>
              <a:t>|</a:t>
            </a:r>
            <a:r>
              <a:rPr lang="zh-CN" altLang="zh-CN" dirty="0"/>
              <a:t>健康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/>
              <a:t>健康</a:t>
            </a:r>
            <a:r>
              <a:rPr lang="en-US" altLang="zh-CN" dirty="0"/>
              <a:t>|</a:t>
            </a:r>
            <a:r>
              <a:rPr lang="zh-CN" altLang="zh-CN" dirty="0"/>
              <a:t>初始情况</a:t>
            </a:r>
            <a:r>
              <a:rPr lang="en-US" altLang="zh-CN" dirty="0"/>
              <a:t>) = 0.5 </a:t>
            </a:r>
            <a:r>
              <a:rPr lang="zh-CN" altLang="zh-CN" dirty="0"/>
              <a:t>×</a:t>
            </a:r>
            <a:r>
              <a:rPr lang="en-US" altLang="zh-CN" dirty="0"/>
              <a:t> 0.6 = </a:t>
            </a:r>
            <a:r>
              <a:rPr lang="en-US" altLang="zh-CN" b="1" dirty="0">
                <a:solidFill>
                  <a:srgbClr val="C00000"/>
                </a:solidFill>
              </a:rPr>
              <a:t>0.3</a:t>
            </a:r>
            <a:endParaRPr lang="zh-CN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/>
              <a:t>P(</a:t>
            </a:r>
            <a:r>
              <a:rPr lang="zh-CN" altLang="zh-CN" dirty="0"/>
              <a:t>今天发烧</a:t>
            </a:r>
            <a:r>
              <a:rPr lang="en-US" altLang="zh-CN" dirty="0"/>
              <a:t>)=P(</a:t>
            </a:r>
            <a:r>
              <a:rPr lang="zh-CN" altLang="zh-CN" dirty="0">
                <a:solidFill>
                  <a:srgbClr val="C00000"/>
                </a:solidFill>
              </a:rPr>
              <a:t>正常</a:t>
            </a:r>
            <a:r>
              <a:rPr lang="en-US" altLang="zh-CN" dirty="0"/>
              <a:t>|</a:t>
            </a:r>
            <a:r>
              <a:rPr lang="zh-CN" altLang="zh-CN" dirty="0"/>
              <a:t>发烧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/>
              <a:t>发烧</a:t>
            </a:r>
            <a:r>
              <a:rPr lang="en-US" altLang="zh-CN" dirty="0"/>
              <a:t>|</a:t>
            </a:r>
            <a:r>
              <a:rPr lang="zh-CN" altLang="zh-CN" dirty="0"/>
              <a:t>初始情况</a:t>
            </a:r>
            <a:r>
              <a:rPr lang="en-US" altLang="zh-CN" dirty="0"/>
              <a:t>) = 0.1 </a:t>
            </a:r>
            <a:r>
              <a:rPr lang="zh-CN" altLang="zh-CN" dirty="0"/>
              <a:t>×</a:t>
            </a:r>
            <a:r>
              <a:rPr lang="en-US" altLang="zh-CN" dirty="0"/>
              <a:t> 0.4 = 0.04</a:t>
            </a:r>
            <a:endParaRPr lang="zh-CN" altLang="zh-CN" dirty="0"/>
          </a:p>
          <a:p>
            <a:pPr lvl="2"/>
            <a:r>
              <a:rPr lang="en-US" altLang="zh-CN" dirty="0"/>
              <a:t>P(</a:t>
            </a:r>
            <a:r>
              <a:rPr lang="zh-CN" altLang="zh-CN" dirty="0"/>
              <a:t>今天健康</a:t>
            </a:r>
            <a:r>
              <a:rPr lang="en-US" altLang="zh-CN" dirty="0"/>
              <a:t>)</a:t>
            </a:r>
            <a:r>
              <a:rPr lang="zh-CN" altLang="zh-CN" dirty="0"/>
              <a:t>更大，于是可以认为第一天最可能的身体状态是：</a:t>
            </a:r>
            <a:r>
              <a:rPr lang="zh-CN" altLang="zh-CN" b="1" dirty="0">
                <a:solidFill>
                  <a:srgbClr val="C00000"/>
                </a:solidFill>
              </a:rPr>
              <a:t>健康</a:t>
            </a:r>
            <a:endParaRPr lang="zh-CN" altLang="zh-CN" dirty="0">
              <a:solidFill>
                <a:srgbClr val="C00000"/>
              </a:solidFill>
            </a:endParaRPr>
          </a:p>
          <a:p>
            <a:pPr lvl="2"/>
            <a:endParaRPr lang="en-US" altLang="zh-CN" sz="1400" dirty="0"/>
          </a:p>
        </p:txBody>
      </p:sp>
      <p:sp>
        <p:nvSpPr>
          <p:cNvPr id="3" name="圆角矩形 2"/>
          <p:cNvSpPr/>
          <p:nvPr/>
        </p:nvSpPr>
        <p:spPr>
          <a:xfrm>
            <a:off x="1573901" y="2638004"/>
            <a:ext cx="6000244" cy="3236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8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en-US" altLang="zh-CN" dirty="0"/>
              <a:t>HMM</a:t>
            </a:r>
            <a:r>
              <a:rPr lang="zh-CN" altLang="en-US" dirty="0"/>
              <a:t>模型与维特比算法</a:t>
            </a:r>
            <a:endParaRPr lang="en-US" altLang="zh-CN" dirty="0"/>
          </a:p>
          <a:p>
            <a:pPr marL="685800" lvl="1"/>
            <a:r>
              <a:rPr lang="zh-CN" altLang="zh-CN" dirty="0"/>
              <a:t>隐马尔可夫模型</a:t>
            </a:r>
            <a:r>
              <a:rPr lang="en-US" altLang="zh-CN" dirty="0"/>
              <a:t>(Hidden Markov Model, HMM)</a:t>
            </a:r>
            <a:r>
              <a:rPr lang="zh-CN" altLang="zh-CN" dirty="0"/>
              <a:t>是包含隐藏状态的马尔可夫模型。我们通过一个实例来介绍隐马尔可夫模型</a:t>
            </a:r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zh-CN" dirty="0"/>
              <a:t>问题的解决</a:t>
            </a:r>
          </a:p>
          <a:p>
            <a:pPr lvl="2"/>
            <a:r>
              <a:rPr lang="en-US" altLang="zh-CN" dirty="0"/>
              <a:t>(b) </a:t>
            </a:r>
            <a:r>
              <a:rPr lang="zh-CN" altLang="zh-CN" dirty="0"/>
              <a:t>接着，求第二天的身体状况，计算该村民在</a:t>
            </a:r>
            <a:r>
              <a:rPr lang="zh-CN" altLang="zh-CN" dirty="0">
                <a:solidFill>
                  <a:srgbClr val="C00000"/>
                </a:solidFill>
              </a:rPr>
              <a:t>感觉冷</a:t>
            </a:r>
            <a:r>
              <a:rPr lang="zh-CN" altLang="zh-CN" dirty="0"/>
              <a:t>的情况下，最可能的身体状态。第二天有四种情况，由第一天的发烧或者健康转换到第二天的发烧或者健康</a:t>
            </a:r>
          </a:p>
          <a:p>
            <a:pPr lvl="2"/>
            <a:r>
              <a:rPr lang="en-US" altLang="zh-CN" dirty="0"/>
              <a:t>P(</a:t>
            </a:r>
            <a:r>
              <a:rPr lang="zh-CN" altLang="zh-CN" dirty="0"/>
              <a:t>前一天发烧，今天发烧</a:t>
            </a:r>
            <a:r>
              <a:rPr lang="en-US" altLang="zh-CN" dirty="0"/>
              <a:t>) = P(</a:t>
            </a:r>
            <a:r>
              <a:rPr lang="zh-CN" altLang="zh-CN" dirty="0"/>
              <a:t>发烧</a:t>
            </a:r>
            <a:r>
              <a:rPr lang="en-US" altLang="zh-CN" dirty="0"/>
              <a:t>|</a:t>
            </a:r>
            <a:r>
              <a:rPr lang="zh-CN" altLang="zh-CN" dirty="0"/>
              <a:t>前一天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/>
              <a:t>发烧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zh-CN" dirty="0"/>
              <a:t>发烧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>
                <a:solidFill>
                  <a:srgbClr val="C00000"/>
                </a:solidFill>
              </a:rPr>
              <a:t>冷</a:t>
            </a:r>
            <a:r>
              <a:rPr lang="en-US" altLang="zh-CN" dirty="0"/>
              <a:t>|</a:t>
            </a:r>
            <a:r>
              <a:rPr lang="zh-CN" altLang="zh-CN" dirty="0"/>
              <a:t>发烧</a:t>
            </a:r>
            <a:r>
              <a:rPr lang="en-US" altLang="zh-CN" dirty="0"/>
              <a:t>) = 0.04 </a:t>
            </a:r>
            <a:r>
              <a:rPr lang="zh-CN" altLang="zh-CN" dirty="0"/>
              <a:t>×</a:t>
            </a:r>
            <a:r>
              <a:rPr lang="en-US" altLang="zh-CN" dirty="0"/>
              <a:t> 0.6 </a:t>
            </a:r>
            <a:r>
              <a:rPr lang="zh-CN" altLang="zh-CN" dirty="0"/>
              <a:t>×</a:t>
            </a:r>
            <a:r>
              <a:rPr lang="en-US" altLang="zh-CN" dirty="0"/>
              <a:t> 0.3 = 0.0072</a:t>
            </a:r>
            <a:r>
              <a:rPr lang="zh-CN" altLang="zh-CN" dirty="0"/>
              <a:t>；</a:t>
            </a:r>
          </a:p>
          <a:p>
            <a:pPr lvl="2"/>
            <a:r>
              <a:rPr lang="en-US" altLang="zh-CN" dirty="0"/>
              <a:t>P(</a:t>
            </a:r>
            <a:r>
              <a:rPr lang="zh-CN" altLang="zh-CN" dirty="0"/>
              <a:t>前一天发烧，今天健康</a:t>
            </a:r>
            <a:r>
              <a:rPr lang="en-US" altLang="zh-CN" dirty="0"/>
              <a:t>) = P(</a:t>
            </a:r>
            <a:r>
              <a:rPr lang="zh-CN" altLang="zh-CN" dirty="0"/>
              <a:t>发烧</a:t>
            </a:r>
            <a:r>
              <a:rPr lang="en-US" altLang="zh-CN" dirty="0"/>
              <a:t>|</a:t>
            </a:r>
            <a:r>
              <a:rPr lang="zh-CN" altLang="zh-CN" dirty="0"/>
              <a:t>前一天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/>
              <a:t>发烧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zh-CN" dirty="0"/>
              <a:t>健康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>
                <a:solidFill>
                  <a:srgbClr val="C00000"/>
                </a:solidFill>
              </a:rPr>
              <a:t>冷</a:t>
            </a:r>
            <a:r>
              <a:rPr lang="en-US" altLang="zh-CN" dirty="0"/>
              <a:t>|</a:t>
            </a:r>
            <a:r>
              <a:rPr lang="zh-CN" altLang="zh-CN" dirty="0"/>
              <a:t>健康</a:t>
            </a:r>
            <a:r>
              <a:rPr lang="en-US" altLang="zh-CN" dirty="0"/>
              <a:t>) = 0.04 </a:t>
            </a:r>
            <a:r>
              <a:rPr lang="zh-CN" altLang="zh-CN" dirty="0"/>
              <a:t>×</a:t>
            </a:r>
            <a:r>
              <a:rPr lang="en-US" altLang="zh-CN" dirty="0"/>
              <a:t> 0.4 </a:t>
            </a:r>
            <a:r>
              <a:rPr lang="zh-CN" altLang="zh-CN" dirty="0"/>
              <a:t>×</a:t>
            </a:r>
            <a:r>
              <a:rPr lang="en-US" altLang="zh-CN" dirty="0"/>
              <a:t> 0.4 = 0.0064</a:t>
            </a:r>
            <a:r>
              <a:rPr lang="zh-CN" altLang="zh-CN" dirty="0"/>
              <a:t>；</a:t>
            </a:r>
          </a:p>
          <a:p>
            <a:pPr lvl="2"/>
            <a:r>
              <a:rPr lang="en-US" altLang="zh-CN" dirty="0"/>
              <a:t>P(</a:t>
            </a:r>
            <a:r>
              <a:rPr lang="zh-CN" altLang="zh-CN" dirty="0"/>
              <a:t>前一天健康，今天发烧</a:t>
            </a:r>
            <a:r>
              <a:rPr lang="en-US" altLang="zh-CN" dirty="0"/>
              <a:t>) = P(</a:t>
            </a:r>
            <a:r>
              <a:rPr lang="zh-CN" altLang="zh-CN" dirty="0"/>
              <a:t>健康</a:t>
            </a:r>
            <a:r>
              <a:rPr lang="en-US" altLang="zh-CN" dirty="0"/>
              <a:t>|</a:t>
            </a:r>
            <a:r>
              <a:rPr lang="zh-CN" altLang="zh-CN" dirty="0"/>
              <a:t>前一天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/>
              <a:t>健康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zh-CN" dirty="0"/>
              <a:t>发烧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>
                <a:solidFill>
                  <a:srgbClr val="C00000"/>
                </a:solidFill>
              </a:rPr>
              <a:t>冷</a:t>
            </a:r>
            <a:r>
              <a:rPr lang="en-US" altLang="zh-CN" dirty="0"/>
              <a:t>|</a:t>
            </a:r>
            <a:r>
              <a:rPr lang="zh-CN" altLang="zh-CN" dirty="0"/>
              <a:t>发烧</a:t>
            </a:r>
            <a:r>
              <a:rPr lang="en-US" altLang="zh-CN" dirty="0"/>
              <a:t>) = 0.3 </a:t>
            </a:r>
            <a:r>
              <a:rPr lang="zh-CN" altLang="zh-CN" dirty="0"/>
              <a:t>×</a:t>
            </a:r>
            <a:r>
              <a:rPr lang="en-US" altLang="zh-CN" dirty="0"/>
              <a:t> 0.3 </a:t>
            </a:r>
            <a:r>
              <a:rPr lang="zh-CN" altLang="zh-CN" dirty="0"/>
              <a:t>×</a:t>
            </a:r>
            <a:r>
              <a:rPr lang="en-US" altLang="zh-CN" dirty="0"/>
              <a:t>0.3 = 0.027</a:t>
            </a:r>
            <a:r>
              <a:rPr lang="zh-CN" altLang="zh-CN" dirty="0"/>
              <a:t>。</a:t>
            </a:r>
          </a:p>
          <a:p>
            <a:pPr lvl="2"/>
            <a:r>
              <a:rPr lang="en-US" altLang="zh-CN" dirty="0"/>
              <a:t>P(</a:t>
            </a:r>
            <a:r>
              <a:rPr lang="zh-CN" altLang="zh-CN" dirty="0"/>
              <a:t>前一天健康，今天健康</a:t>
            </a:r>
            <a:r>
              <a:rPr lang="en-US" altLang="zh-CN" dirty="0"/>
              <a:t>) = P(</a:t>
            </a:r>
            <a:r>
              <a:rPr lang="zh-CN" altLang="zh-CN" dirty="0"/>
              <a:t>健康</a:t>
            </a:r>
            <a:r>
              <a:rPr lang="en-US" altLang="zh-CN" dirty="0"/>
              <a:t>|</a:t>
            </a:r>
            <a:r>
              <a:rPr lang="zh-CN" altLang="zh-CN" dirty="0"/>
              <a:t>前一天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/>
              <a:t>健康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zh-CN" dirty="0"/>
              <a:t>健康</a:t>
            </a:r>
            <a:r>
              <a:rPr lang="en-US" altLang="zh-CN" dirty="0"/>
              <a:t>)</a:t>
            </a:r>
            <a:r>
              <a:rPr lang="zh-CN" altLang="zh-CN" dirty="0"/>
              <a:t>×</a:t>
            </a:r>
            <a:r>
              <a:rPr lang="en-US" altLang="zh-CN" dirty="0"/>
              <a:t>P(</a:t>
            </a:r>
            <a:r>
              <a:rPr lang="zh-CN" altLang="zh-CN" dirty="0">
                <a:solidFill>
                  <a:srgbClr val="C00000"/>
                </a:solidFill>
              </a:rPr>
              <a:t>冷</a:t>
            </a:r>
            <a:r>
              <a:rPr lang="en-US" altLang="zh-CN" dirty="0"/>
              <a:t>|</a:t>
            </a:r>
            <a:r>
              <a:rPr lang="zh-CN" altLang="zh-CN" dirty="0"/>
              <a:t>健康</a:t>
            </a:r>
            <a:r>
              <a:rPr lang="en-US" altLang="zh-CN" dirty="0"/>
              <a:t>) = 0.3 </a:t>
            </a:r>
            <a:r>
              <a:rPr lang="zh-CN" altLang="zh-CN" dirty="0"/>
              <a:t>×</a:t>
            </a:r>
            <a:r>
              <a:rPr lang="en-US" altLang="zh-CN" dirty="0"/>
              <a:t> 0.7 </a:t>
            </a:r>
            <a:r>
              <a:rPr lang="zh-CN" altLang="zh-CN" dirty="0"/>
              <a:t>×</a:t>
            </a:r>
            <a:r>
              <a:rPr lang="en-US" altLang="zh-CN" dirty="0"/>
              <a:t> 0.4 =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0.084</a:t>
            </a:r>
            <a:r>
              <a:rPr lang="zh-CN" altLang="zh-CN" dirty="0">
                <a:solidFill>
                  <a:srgbClr val="C00000"/>
                </a:solidFill>
              </a:rPr>
              <a:t>；</a:t>
            </a:r>
          </a:p>
          <a:p>
            <a:pPr lvl="2"/>
            <a:r>
              <a:rPr lang="en-US" altLang="zh-CN" dirty="0"/>
              <a:t>P(</a:t>
            </a:r>
            <a:r>
              <a:rPr lang="zh-CN" altLang="zh-CN" dirty="0"/>
              <a:t>前一天健康，今天健康</a:t>
            </a:r>
            <a:r>
              <a:rPr lang="en-US" altLang="zh-CN" dirty="0"/>
              <a:t>)</a:t>
            </a:r>
            <a:r>
              <a:rPr lang="zh-CN" altLang="zh-CN" dirty="0"/>
              <a:t>最大</a:t>
            </a:r>
            <a:r>
              <a:rPr lang="zh-CN" altLang="zh-CN" b="1" dirty="0"/>
              <a:t>，</a:t>
            </a:r>
            <a:r>
              <a:rPr lang="zh-CN" altLang="zh-CN" dirty="0"/>
              <a:t>于是可以认为第二天最可能的状态是：</a:t>
            </a:r>
            <a:r>
              <a:rPr lang="zh-CN" altLang="zh-CN" b="1" dirty="0">
                <a:solidFill>
                  <a:srgbClr val="C00000"/>
                </a:solidFill>
              </a:rPr>
              <a:t>健康</a:t>
            </a:r>
            <a:endParaRPr lang="zh-CN" altLang="zh-CN" dirty="0">
              <a:solidFill>
                <a:srgbClr val="C00000"/>
              </a:solidFill>
            </a:endParaRPr>
          </a:p>
          <a:p>
            <a:pPr lvl="2"/>
            <a:endParaRPr lang="en-US" altLang="zh-CN" sz="1400" dirty="0"/>
          </a:p>
        </p:txBody>
      </p:sp>
      <p:sp>
        <p:nvSpPr>
          <p:cNvPr id="4" name="圆角矩形 3"/>
          <p:cNvSpPr/>
          <p:nvPr/>
        </p:nvSpPr>
        <p:spPr>
          <a:xfrm>
            <a:off x="1571877" y="3718290"/>
            <a:ext cx="6892391" cy="4855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5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altLang="zh-CN" dirty="0"/>
              <a:t>HMM</a:t>
            </a:r>
            <a:r>
              <a:rPr lang="zh-CN" altLang="en-US" dirty="0"/>
              <a:t>模型与维特比算法</a:t>
            </a:r>
            <a:endParaRPr lang="en-US" altLang="zh-CN" dirty="0"/>
          </a:p>
          <a:p>
            <a:pPr marL="685800" lvl="1"/>
            <a:r>
              <a:rPr lang="zh-CN" altLang="zh-CN" dirty="0"/>
              <a:t>隐马尔可夫模型</a:t>
            </a:r>
            <a:r>
              <a:rPr lang="en-US" altLang="zh-CN" dirty="0"/>
              <a:t>(Hidden Markov Model, HMM)</a:t>
            </a:r>
            <a:r>
              <a:rPr lang="zh-CN" altLang="zh-CN" dirty="0"/>
              <a:t>是包含隐藏状态的马尔可夫模型。我们通过一个实例来介绍隐马尔可夫模型</a:t>
            </a:r>
            <a:endParaRPr lang="en-US" altLang="zh-CN" dirty="0"/>
          </a:p>
          <a:p>
            <a:pPr lvl="2"/>
            <a:r>
              <a:rPr lang="en-US" altLang="zh-CN" sz="1500" dirty="0"/>
              <a:t>4.</a:t>
            </a:r>
            <a:r>
              <a:rPr lang="zh-CN" altLang="zh-CN" sz="1500" dirty="0"/>
              <a:t>问题的解决</a:t>
            </a:r>
          </a:p>
          <a:p>
            <a:pPr lvl="2"/>
            <a:r>
              <a:rPr lang="en-US" altLang="zh-CN" sz="1500" dirty="0"/>
              <a:t>(c) </a:t>
            </a:r>
            <a:r>
              <a:rPr lang="zh-CN" altLang="zh-CN" sz="1500" dirty="0"/>
              <a:t>最后，求第三天的身体状态，计算该村民在感觉</a:t>
            </a:r>
            <a:r>
              <a:rPr lang="zh-CN" altLang="zh-CN" sz="1500" dirty="0">
                <a:solidFill>
                  <a:srgbClr val="C00000"/>
                </a:solidFill>
              </a:rPr>
              <a:t>头晕</a:t>
            </a:r>
            <a:r>
              <a:rPr lang="zh-CN" altLang="zh-CN" sz="1500" dirty="0"/>
              <a:t>的情况下，最可能的身体状态</a:t>
            </a:r>
          </a:p>
          <a:p>
            <a:pPr lvl="2"/>
            <a:r>
              <a:rPr lang="en-US" altLang="zh-CN" sz="1500" dirty="0"/>
              <a:t>P(</a:t>
            </a:r>
            <a:r>
              <a:rPr lang="zh-CN" altLang="zh-CN" sz="1500" dirty="0"/>
              <a:t>前一天发烧，今天发烧</a:t>
            </a:r>
            <a:r>
              <a:rPr lang="en-US" altLang="zh-CN" sz="1500" dirty="0"/>
              <a:t>) = P(</a:t>
            </a:r>
            <a:r>
              <a:rPr lang="zh-CN" altLang="zh-CN" sz="1500" dirty="0"/>
              <a:t>发烧</a:t>
            </a:r>
            <a:r>
              <a:rPr lang="en-US" altLang="zh-CN" sz="1500" dirty="0"/>
              <a:t>|</a:t>
            </a:r>
            <a:r>
              <a:rPr lang="zh-CN" altLang="zh-CN" sz="1500" dirty="0"/>
              <a:t>前一天</a:t>
            </a:r>
            <a:r>
              <a:rPr lang="en-US" altLang="zh-CN" sz="1500" dirty="0"/>
              <a:t>)</a:t>
            </a:r>
            <a:r>
              <a:rPr lang="zh-CN" altLang="zh-CN" sz="1500" dirty="0"/>
              <a:t>×</a:t>
            </a:r>
            <a:r>
              <a:rPr lang="en-US" altLang="zh-CN" sz="1500" dirty="0"/>
              <a:t>P(</a:t>
            </a:r>
            <a:r>
              <a:rPr lang="zh-CN" altLang="zh-CN" sz="1500" dirty="0"/>
              <a:t>发烧</a:t>
            </a:r>
            <a:r>
              <a:rPr lang="en-US" altLang="zh-CN" sz="1500" dirty="0">
                <a:sym typeface="Wingdings" panose="05000000000000000000" pitchFamily="2" charset="2"/>
              </a:rPr>
              <a:t></a:t>
            </a:r>
            <a:r>
              <a:rPr lang="zh-CN" altLang="zh-CN" sz="1500" dirty="0"/>
              <a:t>发烧</a:t>
            </a:r>
            <a:r>
              <a:rPr lang="en-US" altLang="zh-CN" sz="1500" dirty="0"/>
              <a:t>)</a:t>
            </a:r>
            <a:r>
              <a:rPr lang="zh-CN" altLang="zh-CN" sz="1500" dirty="0"/>
              <a:t>×</a:t>
            </a:r>
            <a:r>
              <a:rPr lang="en-US" altLang="zh-CN" sz="1500" dirty="0"/>
              <a:t>P(</a:t>
            </a:r>
            <a:r>
              <a:rPr lang="zh-CN" altLang="zh-CN" sz="1500" dirty="0">
                <a:solidFill>
                  <a:srgbClr val="C00000"/>
                </a:solidFill>
              </a:rPr>
              <a:t>头晕</a:t>
            </a:r>
            <a:r>
              <a:rPr lang="en-US" altLang="zh-CN" sz="1500" dirty="0"/>
              <a:t>|</a:t>
            </a:r>
            <a:r>
              <a:rPr lang="zh-CN" altLang="zh-CN" sz="1500" dirty="0"/>
              <a:t>发烧</a:t>
            </a:r>
            <a:r>
              <a:rPr lang="en-US" altLang="zh-CN" sz="1500" dirty="0"/>
              <a:t>) = 0.027 </a:t>
            </a:r>
            <a:r>
              <a:rPr lang="zh-CN" altLang="zh-CN" sz="1500" dirty="0"/>
              <a:t>×</a:t>
            </a:r>
            <a:r>
              <a:rPr lang="en-US" altLang="zh-CN" sz="1500" dirty="0"/>
              <a:t> 0.6 </a:t>
            </a:r>
            <a:r>
              <a:rPr lang="zh-CN" altLang="zh-CN" sz="1500" dirty="0"/>
              <a:t>×</a:t>
            </a:r>
            <a:r>
              <a:rPr lang="en-US" altLang="zh-CN" sz="1500" dirty="0"/>
              <a:t> 0.6 = 0.009 72</a:t>
            </a:r>
            <a:r>
              <a:rPr lang="zh-CN" altLang="zh-CN" sz="1500" dirty="0"/>
              <a:t>；</a:t>
            </a:r>
          </a:p>
          <a:p>
            <a:pPr lvl="2"/>
            <a:r>
              <a:rPr lang="en-US" altLang="zh-CN" sz="1500" dirty="0"/>
              <a:t>P(</a:t>
            </a:r>
            <a:r>
              <a:rPr lang="zh-CN" altLang="zh-CN" sz="1500" dirty="0"/>
              <a:t>前一天发烧，今天健康</a:t>
            </a:r>
            <a:r>
              <a:rPr lang="en-US" altLang="zh-CN" sz="1500" dirty="0"/>
              <a:t>) = P(</a:t>
            </a:r>
            <a:r>
              <a:rPr lang="zh-CN" altLang="zh-CN" sz="1500" dirty="0"/>
              <a:t>发烧</a:t>
            </a:r>
            <a:r>
              <a:rPr lang="en-US" altLang="zh-CN" sz="1500" dirty="0"/>
              <a:t>|</a:t>
            </a:r>
            <a:r>
              <a:rPr lang="zh-CN" altLang="zh-CN" sz="1500" dirty="0"/>
              <a:t>前一天</a:t>
            </a:r>
            <a:r>
              <a:rPr lang="en-US" altLang="zh-CN" sz="1500" dirty="0"/>
              <a:t>)</a:t>
            </a:r>
            <a:r>
              <a:rPr lang="zh-CN" altLang="zh-CN" sz="1500" dirty="0"/>
              <a:t>×</a:t>
            </a:r>
            <a:r>
              <a:rPr lang="en-US" altLang="zh-CN" sz="1500" dirty="0"/>
              <a:t>P(</a:t>
            </a:r>
            <a:r>
              <a:rPr lang="zh-CN" altLang="zh-CN" sz="1500" dirty="0"/>
              <a:t>发烧</a:t>
            </a:r>
            <a:r>
              <a:rPr lang="en-US" altLang="zh-CN" sz="1500" dirty="0">
                <a:sym typeface="Wingdings" panose="05000000000000000000" pitchFamily="2" charset="2"/>
              </a:rPr>
              <a:t></a:t>
            </a:r>
            <a:r>
              <a:rPr lang="zh-CN" altLang="zh-CN" sz="1500" dirty="0"/>
              <a:t>健康</a:t>
            </a:r>
            <a:r>
              <a:rPr lang="en-US" altLang="zh-CN" sz="1500" dirty="0"/>
              <a:t>)</a:t>
            </a:r>
            <a:r>
              <a:rPr lang="zh-CN" altLang="zh-CN" sz="1500" dirty="0"/>
              <a:t>×</a:t>
            </a:r>
            <a:r>
              <a:rPr lang="en-US" altLang="zh-CN" sz="1500" dirty="0"/>
              <a:t>P(</a:t>
            </a:r>
            <a:r>
              <a:rPr lang="zh-CN" altLang="zh-CN" sz="1500" dirty="0">
                <a:solidFill>
                  <a:srgbClr val="C00000"/>
                </a:solidFill>
              </a:rPr>
              <a:t>头晕</a:t>
            </a:r>
            <a:r>
              <a:rPr lang="en-US" altLang="zh-CN" sz="1500" dirty="0"/>
              <a:t>|</a:t>
            </a:r>
            <a:r>
              <a:rPr lang="zh-CN" altLang="zh-CN" sz="1500" dirty="0"/>
              <a:t>健康</a:t>
            </a:r>
            <a:r>
              <a:rPr lang="en-US" altLang="zh-CN" sz="1500" dirty="0"/>
              <a:t>) = 0.027 </a:t>
            </a:r>
            <a:r>
              <a:rPr lang="zh-CN" altLang="zh-CN" sz="1500" dirty="0"/>
              <a:t>×</a:t>
            </a:r>
            <a:r>
              <a:rPr lang="en-US" altLang="zh-CN" sz="1500" dirty="0"/>
              <a:t> 0.4 </a:t>
            </a:r>
            <a:r>
              <a:rPr lang="zh-CN" altLang="zh-CN" sz="1500" dirty="0"/>
              <a:t>×</a:t>
            </a:r>
            <a:r>
              <a:rPr lang="en-US" altLang="zh-CN" sz="1500" dirty="0"/>
              <a:t> 0.1 = 0.001 08</a:t>
            </a:r>
            <a:r>
              <a:rPr lang="zh-CN" altLang="zh-CN" sz="1500" dirty="0"/>
              <a:t>；</a:t>
            </a:r>
          </a:p>
          <a:p>
            <a:pPr lvl="2"/>
            <a:r>
              <a:rPr lang="en-US" altLang="zh-CN" sz="1500" dirty="0"/>
              <a:t>P(</a:t>
            </a:r>
            <a:r>
              <a:rPr lang="zh-CN" altLang="zh-CN" sz="1500" dirty="0"/>
              <a:t>前一天健康，今天发烧</a:t>
            </a:r>
            <a:r>
              <a:rPr lang="en-US" altLang="zh-CN" sz="1500" dirty="0"/>
              <a:t>) = P(</a:t>
            </a:r>
            <a:r>
              <a:rPr lang="zh-CN" altLang="zh-CN" sz="1500" dirty="0"/>
              <a:t>健康</a:t>
            </a:r>
            <a:r>
              <a:rPr lang="en-US" altLang="zh-CN" sz="1500" dirty="0"/>
              <a:t>|</a:t>
            </a:r>
            <a:r>
              <a:rPr lang="zh-CN" altLang="zh-CN" sz="1500" dirty="0"/>
              <a:t>前一天</a:t>
            </a:r>
            <a:r>
              <a:rPr lang="en-US" altLang="zh-CN" sz="1500" dirty="0"/>
              <a:t>)</a:t>
            </a:r>
            <a:r>
              <a:rPr lang="zh-CN" altLang="zh-CN" sz="1500" dirty="0"/>
              <a:t>×</a:t>
            </a:r>
            <a:r>
              <a:rPr lang="en-US" altLang="zh-CN" sz="1500" dirty="0"/>
              <a:t>P(</a:t>
            </a:r>
            <a:r>
              <a:rPr lang="zh-CN" altLang="zh-CN" sz="1500" dirty="0"/>
              <a:t>健康</a:t>
            </a:r>
            <a:r>
              <a:rPr lang="en-US" altLang="zh-CN" sz="1500" dirty="0">
                <a:sym typeface="Wingdings" panose="05000000000000000000" pitchFamily="2" charset="2"/>
              </a:rPr>
              <a:t></a:t>
            </a:r>
            <a:r>
              <a:rPr lang="zh-CN" altLang="zh-CN" sz="1500" dirty="0"/>
              <a:t>发烧</a:t>
            </a:r>
            <a:r>
              <a:rPr lang="en-US" altLang="zh-CN" sz="1500" dirty="0"/>
              <a:t>)</a:t>
            </a:r>
            <a:r>
              <a:rPr lang="zh-CN" altLang="zh-CN" sz="1500" dirty="0"/>
              <a:t>×</a:t>
            </a:r>
            <a:r>
              <a:rPr lang="en-US" altLang="zh-CN" sz="1500" dirty="0"/>
              <a:t>P(</a:t>
            </a:r>
            <a:r>
              <a:rPr lang="zh-CN" altLang="zh-CN" sz="1500" dirty="0">
                <a:solidFill>
                  <a:srgbClr val="C00000"/>
                </a:solidFill>
              </a:rPr>
              <a:t>头晕</a:t>
            </a:r>
            <a:r>
              <a:rPr lang="en-US" altLang="zh-CN" sz="1500" dirty="0"/>
              <a:t>|</a:t>
            </a:r>
            <a:r>
              <a:rPr lang="zh-CN" altLang="zh-CN" sz="1500" dirty="0"/>
              <a:t>发烧</a:t>
            </a:r>
            <a:r>
              <a:rPr lang="en-US" altLang="zh-CN" sz="1500" dirty="0"/>
              <a:t>) = 0.084 </a:t>
            </a:r>
            <a:r>
              <a:rPr lang="zh-CN" altLang="zh-CN" sz="1500" dirty="0"/>
              <a:t>×</a:t>
            </a:r>
            <a:r>
              <a:rPr lang="en-US" altLang="zh-CN" sz="1500" dirty="0"/>
              <a:t> 0.3 </a:t>
            </a:r>
            <a:r>
              <a:rPr lang="zh-CN" altLang="zh-CN" sz="1500" dirty="0"/>
              <a:t>×</a:t>
            </a:r>
            <a:r>
              <a:rPr lang="en-US" altLang="zh-CN" sz="1500" dirty="0"/>
              <a:t>0.6 = </a:t>
            </a:r>
            <a:r>
              <a:rPr lang="en-US" altLang="zh-CN" sz="1500" b="1" dirty="0">
                <a:solidFill>
                  <a:srgbClr val="C00000"/>
                </a:solidFill>
              </a:rPr>
              <a:t>0.015 12</a:t>
            </a:r>
            <a:r>
              <a:rPr lang="zh-CN" altLang="zh-CN" sz="1500" dirty="0">
                <a:solidFill>
                  <a:srgbClr val="C00000"/>
                </a:solidFill>
              </a:rPr>
              <a:t>。</a:t>
            </a:r>
          </a:p>
          <a:p>
            <a:pPr lvl="2"/>
            <a:r>
              <a:rPr lang="en-US" altLang="zh-CN" sz="1500" dirty="0"/>
              <a:t>P(</a:t>
            </a:r>
            <a:r>
              <a:rPr lang="zh-CN" altLang="zh-CN" sz="1500" dirty="0"/>
              <a:t>前一天健康，今天健康</a:t>
            </a:r>
            <a:r>
              <a:rPr lang="en-US" altLang="zh-CN" sz="1500" dirty="0"/>
              <a:t>) = P(</a:t>
            </a:r>
            <a:r>
              <a:rPr lang="zh-CN" altLang="zh-CN" sz="1500" dirty="0"/>
              <a:t>健康</a:t>
            </a:r>
            <a:r>
              <a:rPr lang="en-US" altLang="zh-CN" sz="1500" dirty="0"/>
              <a:t>|</a:t>
            </a:r>
            <a:r>
              <a:rPr lang="zh-CN" altLang="zh-CN" sz="1500" dirty="0"/>
              <a:t>前一天</a:t>
            </a:r>
            <a:r>
              <a:rPr lang="en-US" altLang="zh-CN" sz="1500" dirty="0"/>
              <a:t>)</a:t>
            </a:r>
            <a:r>
              <a:rPr lang="zh-CN" altLang="zh-CN" sz="1500" dirty="0"/>
              <a:t>×</a:t>
            </a:r>
            <a:r>
              <a:rPr lang="en-US" altLang="zh-CN" sz="1500" dirty="0"/>
              <a:t>P(</a:t>
            </a:r>
            <a:r>
              <a:rPr lang="zh-CN" altLang="zh-CN" sz="1500" dirty="0"/>
              <a:t>健康</a:t>
            </a:r>
            <a:r>
              <a:rPr lang="en-US" altLang="zh-CN" sz="1500" dirty="0">
                <a:sym typeface="Wingdings" panose="05000000000000000000" pitchFamily="2" charset="2"/>
              </a:rPr>
              <a:t></a:t>
            </a:r>
            <a:r>
              <a:rPr lang="zh-CN" altLang="zh-CN" sz="1500" dirty="0"/>
              <a:t>健康</a:t>
            </a:r>
            <a:r>
              <a:rPr lang="en-US" altLang="zh-CN" sz="1500" dirty="0"/>
              <a:t>)</a:t>
            </a:r>
            <a:r>
              <a:rPr lang="zh-CN" altLang="zh-CN" sz="1500" dirty="0"/>
              <a:t>×</a:t>
            </a:r>
            <a:r>
              <a:rPr lang="en-US" altLang="zh-CN" sz="1500" dirty="0"/>
              <a:t>P(</a:t>
            </a:r>
            <a:r>
              <a:rPr lang="zh-CN" altLang="zh-CN" sz="1500" dirty="0">
                <a:solidFill>
                  <a:srgbClr val="C00000"/>
                </a:solidFill>
              </a:rPr>
              <a:t>头晕</a:t>
            </a:r>
            <a:r>
              <a:rPr lang="en-US" altLang="zh-CN" sz="1500" dirty="0"/>
              <a:t>|</a:t>
            </a:r>
            <a:r>
              <a:rPr lang="zh-CN" altLang="zh-CN" sz="1500" dirty="0"/>
              <a:t>健康</a:t>
            </a:r>
            <a:r>
              <a:rPr lang="en-US" altLang="zh-CN" sz="1500" dirty="0"/>
              <a:t>) = 0.084 </a:t>
            </a:r>
            <a:r>
              <a:rPr lang="zh-CN" altLang="zh-CN" sz="1500" dirty="0"/>
              <a:t>×</a:t>
            </a:r>
            <a:r>
              <a:rPr lang="en-US" altLang="zh-CN" sz="1500" dirty="0"/>
              <a:t> 0.7 </a:t>
            </a:r>
            <a:r>
              <a:rPr lang="zh-CN" altLang="zh-CN" sz="1500" dirty="0"/>
              <a:t>×</a:t>
            </a:r>
            <a:r>
              <a:rPr lang="en-US" altLang="zh-CN" sz="1500" dirty="0"/>
              <a:t> 0.1 = 0.005 88</a:t>
            </a:r>
            <a:r>
              <a:rPr lang="zh-CN" altLang="zh-CN" sz="1500" dirty="0"/>
              <a:t>；</a:t>
            </a:r>
          </a:p>
          <a:p>
            <a:pPr lvl="2"/>
            <a:r>
              <a:rPr lang="en-US" altLang="zh-CN" sz="1500" dirty="0"/>
              <a:t>P(</a:t>
            </a:r>
            <a:r>
              <a:rPr lang="zh-CN" altLang="zh-CN" sz="1500" dirty="0"/>
              <a:t>前一天健康，今天发烧</a:t>
            </a:r>
            <a:r>
              <a:rPr lang="en-US" altLang="zh-CN" sz="1500" dirty="0"/>
              <a:t>)</a:t>
            </a:r>
            <a:r>
              <a:rPr lang="zh-CN" altLang="zh-CN" sz="1500" dirty="0"/>
              <a:t>最大</a:t>
            </a:r>
            <a:r>
              <a:rPr lang="zh-CN" altLang="zh-CN" sz="1500" b="1" dirty="0"/>
              <a:t>，</a:t>
            </a:r>
            <a:r>
              <a:rPr lang="zh-CN" altLang="zh-CN" sz="1500" dirty="0"/>
              <a:t>于是可以认为第三天最可能的状态是：</a:t>
            </a:r>
            <a:r>
              <a:rPr lang="zh-CN" altLang="zh-CN" sz="1500" b="1" dirty="0">
                <a:solidFill>
                  <a:srgbClr val="C00000"/>
                </a:solidFill>
              </a:rPr>
              <a:t>发烧</a:t>
            </a:r>
            <a:endParaRPr lang="zh-CN" altLang="zh-CN" sz="1500" dirty="0">
              <a:solidFill>
                <a:srgbClr val="C00000"/>
              </a:solidFill>
            </a:endParaRPr>
          </a:p>
          <a:p>
            <a:pPr lvl="1"/>
            <a:endParaRPr lang="zh-CN" altLang="zh-CN" sz="1700" dirty="0"/>
          </a:p>
          <a:p>
            <a:pPr lvl="1"/>
            <a:endParaRPr lang="en-US" altLang="zh-CN" sz="1600" dirty="0"/>
          </a:p>
        </p:txBody>
      </p:sp>
      <p:sp>
        <p:nvSpPr>
          <p:cNvPr id="4" name="圆角矩形 3"/>
          <p:cNvSpPr/>
          <p:nvPr/>
        </p:nvSpPr>
        <p:spPr>
          <a:xfrm>
            <a:off x="1571878" y="3325827"/>
            <a:ext cx="6617262" cy="4288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23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文本分词：</a:t>
            </a:r>
            <a:r>
              <a:rPr kumimoji="1" lang="zh-CN" altLang="en-US" dirty="0"/>
              <a:t>中文文本特点</a:t>
            </a:r>
            <a:endParaRPr kumimoji="1" lang="en-US" altLang="zh-CN" dirty="0"/>
          </a:p>
          <a:p>
            <a:pPr algn="just"/>
            <a:r>
              <a:rPr lang="zh-CN" altLang="en-US" dirty="0"/>
              <a:t>英文（以及一些国家</a:t>
            </a:r>
            <a:r>
              <a:rPr lang="en-US" altLang="zh-CN" dirty="0"/>
              <a:t>/</a:t>
            </a:r>
            <a:r>
              <a:rPr lang="zh-CN" altLang="en-US" dirty="0"/>
              <a:t>地区语言文字）词与词之间有</a:t>
            </a:r>
            <a:r>
              <a:rPr lang="zh-CN" altLang="en-US" b="1" dirty="0">
                <a:solidFill>
                  <a:srgbClr val="C00000"/>
                </a:solidFill>
              </a:rPr>
              <a:t>空格（分隔符）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zh-CN" altLang="en-US" dirty="0"/>
              <a:t>分词处理相对容易</a:t>
            </a:r>
            <a:endParaRPr lang="en-US" altLang="zh-CN" dirty="0"/>
          </a:p>
          <a:p>
            <a:pPr lvl="1" algn="just"/>
            <a:r>
              <a:rPr lang="zh-CN" altLang="en-US" dirty="0"/>
              <a:t>例如：</a:t>
            </a:r>
            <a:r>
              <a:rPr lang="en-US" altLang="zh-CN" dirty="0"/>
              <a:t>This is a book.</a:t>
            </a:r>
          </a:p>
          <a:p>
            <a:pPr algn="just"/>
            <a:r>
              <a:rPr lang="zh-CN" altLang="en-US" dirty="0">
                <a:latin typeface="Times New Roman" panose="02020603050405020304" pitchFamily="18" charset="0"/>
              </a:rPr>
              <a:t>中文基于单字，中文书面表达方式以汉字作为最小单位的</a:t>
            </a:r>
            <a:endParaRPr lang="en-US" altLang="zh-CN" dirty="0"/>
          </a:p>
          <a:p>
            <a:pPr lvl="1" algn="just"/>
            <a:r>
              <a:rPr lang="zh-CN" altLang="en-US" dirty="0"/>
              <a:t>字与字之间、词与词之间</a:t>
            </a:r>
            <a:r>
              <a:rPr lang="zh-CN" altLang="en-US" b="1" dirty="0">
                <a:solidFill>
                  <a:srgbClr val="C00000"/>
                </a:solidFill>
              </a:rPr>
              <a:t>紧密连接</a:t>
            </a:r>
            <a:r>
              <a:rPr lang="zh-CN" altLang="en-US" dirty="0"/>
              <a:t>，</a:t>
            </a:r>
            <a:r>
              <a:rPr lang="zh-CN" altLang="en-US" dirty="0">
                <a:latin typeface="Times New Roman" panose="02020603050405020304" pitchFamily="18" charset="0"/>
              </a:rPr>
              <a:t>词与词之间没有显性的界限标志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algn="just"/>
            <a:r>
              <a:rPr lang="zh-CN" altLang="en-US" dirty="0">
                <a:solidFill>
                  <a:srgbClr val="C00000"/>
                </a:solidFill>
              </a:rPr>
              <a:t>词是</a:t>
            </a:r>
            <a:r>
              <a:rPr lang="zh-CN" altLang="en-US" b="1" dirty="0">
                <a:solidFill>
                  <a:srgbClr val="C00000"/>
                </a:solidFill>
              </a:rPr>
              <a:t>最小并且能独立活动</a:t>
            </a:r>
            <a:r>
              <a:rPr lang="zh-CN" altLang="en-US" dirty="0"/>
              <a:t>的语言成分，文章以词为基本单位来形成有意义的篇章</a:t>
            </a:r>
            <a:endParaRPr lang="en-US" altLang="zh-CN" dirty="0"/>
          </a:p>
          <a:p>
            <a:pPr lvl="1" algn="just"/>
            <a:r>
              <a:rPr lang="zh-CN" altLang="en-US" dirty="0">
                <a:latin typeface="Times New Roman" panose="02020603050405020304" pitchFamily="18" charset="0"/>
              </a:rPr>
              <a:t>添加合适的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显性的词语边界标志</a:t>
            </a:r>
            <a:r>
              <a:rPr lang="zh-CN" altLang="en-US" dirty="0">
                <a:latin typeface="Times New Roman" panose="02020603050405020304" pitchFamily="18" charset="0"/>
              </a:rPr>
              <a:t>使得所形成的词串反映句子的本意</a:t>
            </a:r>
            <a:endParaRPr lang="en-US" altLang="zh-CN" dirty="0"/>
          </a:p>
          <a:p>
            <a:pPr lvl="1" algn="just"/>
            <a:r>
              <a:rPr lang="zh-CN" altLang="en-US" dirty="0"/>
              <a:t>所以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分词是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</a:rPr>
              <a:t>汉语文本分析处理中首先要解决的问题</a:t>
            </a:r>
            <a:endParaRPr lang="en-US" altLang="zh-CN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HMM</a:t>
            </a:r>
            <a:r>
              <a:rPr lang="zh-CN" altLang="en-US" dirty="0"/>
              <a:t>模型与维特比算法</a:t>
            </a:r>
            <a:endParaRPr lang="en-US" altLang="zh-CN" dirty="0"/>
          </a:p>
          <a:p>
            <a:pPr marL="685800" lvl="1"/>
            <a:r>
              <a:rPr lang="zh-CN" altLang="zh-CN" dirty="0"/>
              <a:t>隐马尔可夫模型</a:t>
            </a:r>
            <a:r>
              <a:rPr lang="en-US" altLang="zh-CN" dirty="0"/>
              <a:t>(Hidden Markov Model, HMM)</a:t>
            </a:r>
            <a:r>
              <a:rPr lang="zh-CN" altLang="zh-CN" dirty="0"/>
              <a:t>是包含隐藏状态的马尔可夫模型。我们通过一个实例来介绍隐马尔可夫模型</a:t>
            </a:r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zh-CN" dirty="0"/>
              <a:t>问题的解决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(5) </a:t>
            </a:r>
            <a:r>
              <a:rPr lang="zh-CN" altLang="zh-CN" dirty="0">
                <a:solidFill>
                  <a:srgbClr val="C00000"/>
                </a:solidFill>
              </a:rPr>
              <a:t>结论</a:t>
            </a:r>
          </a:p>
          <a:p>
            <a:pPr lvl="2"/>
            <a:r>
              <a:rPr lang="zh-CN" altLang="zh-CN" dirty="0"/>
              <a:t>根据上述推导过程，月儿得出结论，这位村民这三天的</a:t>
            </a:r>
            <a:r>
              <a:rPr lang="zh-CN" altLang="zh-CN" dirty="0">
                <a:solidFill>
                  <a:srgbClr val="C00000"/>
                </a:solidFill>
              </a:rPr>
              <a:t>身体健康状况分别是健康、健康、发烧</a:t>
            </a:r>
          </a:p>
          <a:p>
            <a:pPr lvl="1"/>
            <a:endParaRPr lang="zh-CN" altLang="zh-CN" sz="1700" dirty="0"/>
          </a:p>
          <a:p>
            <a:pPr lvl="1"/>
            <a:endParaRPr lang="zh-CN" altLang="zh-CN" sz="1700" dirty="0"/>
          </a:p>
          <a:p>
            <a:pPr lvl="1"/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39611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8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维特比算法效率分析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dirty="0"/>
              <a:t>隐状态模型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骰子</a:t>
            </a:r>
            <a:r>
              <a:rPr lang="en-US" altLang="zh-CN" dirty="0"/>
              <a:t>D6</a:t>
            </a:r>
            <a:r>
              <a:rPr lang="zh-CN" altLang="en-US" dirty="0"/>
              <a:t>：每个面（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）出现的概率是</a:t>
            </a:r>
            <a:r>
              <a:rPr lang="en-US" altLang="zh-CN" dirty="0"/>
              <a:t>1/6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骰子</a:t>
            </a:r>
            <a:r>
              <a:rPr lang="en-US" altLang="zh-CN" dirty="0"/>
              <a:t>D4</a:t>
            </a:r>
            <a:r>
              <a:rPr lang="zh-CN" altLang="en-US" dirty="0"/>
              <a:t>：每个面（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）出现的概率是</a:t>
            </a:r>
            <a:r>
              <a:rPr lang="en-US" altLang="zh-CN" dirty="0"/>
              <a:t>1/4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骰子</a:t>
            </a:r>
            <a:r>
              <a:rPr lang="en-US" altLang="zh-CN" dirty="0"/>
              <a:t>D8</a:t>
            </a:r>
            <a:r>
              <a:rPr lang="zh-CN" altLang="en-US" dirty="0"/>
              <a:t>：每个面（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）出现的概率是</a:t>
            </a:r>
            <a:r>
              <a:rPr lang="en-US" altLang="zh-CN" dirty="0"/>
              <a:t>1/8</a:t>
            </a:r>
            <a:endParaRPr kumimoji="1" lang="en-US" altLang="zh-CN" dirty="0"/>
          </a:p>
          <a:p>
            <a:pPr lvl="1">
              <a:lnSpc>
                <a:spcPct val="110000"/>
              </a:lnSpc>
            </a:pPr>
            <a:endParaRPr kumimoji="1" lang="en-US" altLang="zh-CN" dirty="0"/>
          </a:p>
          <a:p>
            <a:pPr lvl="1">
              <a:lnSpc>
                <a:spcPct val="110000"/>
              </a:lnSpc>
            </a:pPr>
            <a:r>
              <a:rPr kumimoji="1" lang="zh-CN" altLang="en-US" b="1" dirty="0"/>
              <a:t>采样</a:t>
            </a:r>
            <a:r>
              <a:rPr kumimoji="1" lang="zh-CN" altLang="en-US" dirty="0"/>
              <a:t>：</a:t>
            </a:r>
            <a:r>
              <a:rPr lang="zh-CN" altLang="en-US" dirty="0"/>
              <a:t>先从三个骰子里随机挑一个，挑到每一个骰子的概率都是</a:t>
            </a:r>
            <a:r>
              <a:rPr lang="en-US" altLang="zh-CN" dirty="0"/>
              <a:t>1/3</a:t>
            </a:r>
            <a:r>
              <a:rPr lang="zh-CN" altLang="en-US" dirty="0"/>
              <a:t>；然后掷骰子，得到一个数字（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）中的一个。重复上述过程，得到一串数字： </a:t>
            </a:r>
            <a:r>
              <a:rPr lang="en-US" altLang="zh-CN" dirty="0"/>
              <a:t>1 6 3 5 2 7 3 5 2 4</a:t>
            </a:r>
          </a:p>
          <a:p>
            <a:pPr lvl="1">
              <a:lnSpc>
                <a:spcPct val="110000"/>
              </a:lnSpc>
            </a:pPr>
            <a:r>
              <a:rPr kumimoji="1" lang="zh-CN" altLang="en-US" b="1" dirty="0"/>
              <a:t>问题</a:t>
            </a:r>
            <a:r>
              <a:rPr kumimoji="1" lang="zh-CN" altLang="en-US" dirty="0"/>
              <a:t>：每一次都掷哪个骰子？即</a:t>
            </a:r>
            <a:r>
              <a:rPr lang="zh-CN" altLang="en-US" b="1" dirty="0"/>
              <a:t>破解骰子序列</a:t>
            </a:r>
            <a:r>
              <a:rPr lang="zh-CN" altLang="en-US" dirty="0"/>
              <a:t> </a:t>
            </a:r>
            <a:endParaRPr kumimoji="1" lang="en-US" altLang="zh-CN" dirty="0"/>
          </a:p>
          <a:p>
            <a:pPr lvl="1">
              <a:lnSpc>
                <a:spcPct val="110000"/>
              </a:lnSpc>
            </a:pPr>
            <a:endParaRPr kumimoji="1"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B2492B-CDA0-5141-86D1-61120635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00" y="3712388"/>
            <a:ext cx="2219000" cy="12022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F3D5FF9-F6AF-4ADB-803B-F65989BA347B}"/>
              </a:ext>
            </a:extLst>
          </p:cNvPr>
          <p:cNvSpPr/>
          <p:nvPr/>
        </p:nvSpPr>
        <p:spPr>
          <a:xfrm>
            <a:off x="617823" y="4439140"/>
            <a:ext cx="5467388" cy="634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kumimoji="1" lang="zh-CN" altLang="en-US" sz="1600" dirty="0">
                <a:solidFill>
                  <a:srgbClr val="C00000"/>
                </a:solidFill>
              </a:rPr>
              <a:t>观测：</a:t>
            </a:r>
            <a:r>
              <a:rPr kumimoji="1" lang="zh-CN" altLang="en-US" sz="1600" dirty="0"/>
              <a:t>数字串</a:t>
            </a:r>
            <a:r>
              <a:rPr lang="en-US" altLang="zh-CN" sz="1600" dirty="0"/>
              <a:t>1 6 3 5 2 7 3 5 2 4</a:t>
            </a:r>
            <a:endParaRPr kumimoji="1" lang="en-US" altLang="zh-CN" sz="1600" dirty="0"/>
          </a:p>
          <a:p>
            <a:pPr lvl="1">
              <a:lnSpc>
                <a:spcPct val="110000"/>
              </a:lnSpc>
            </a:pPr>
            <a:r>
              <a:rPr kumimoji="1" lang="zh-CN" altLang="en-US" sz="1600" dirty="0">
                <a:solidFill>
                  <a:srgbClr val="C00000"/>
                </a:solidFill>
              </a:rPr>
              <a:t>隐状态：</a:t>
            </a:r>
            <a:r>
              <a:rPr kumimoji="1" lang="zh-CN" altLang="en-US" sz="1600" dirty="0"/>
              <a:t>每一次选到的骰子（编号为</a:t>
            </a:r>
            <a:r>
              <a:rPr kumimoji="1" lang="en-US" altLang="zh-CN" sz="1600" dirty="0"/>
              <a:t>D4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D6</a:t>
            </a:r>
            <a:r>
              <a:rPr kumimoji="1" lang="zh-CN" altLang="en-US" sz="1600" dirty="0"/>
              <a:t>或</a:t>
            </a:r>
            <a:r>
              <a:rPr kumimoji="1" lang="en-US" altLang="zh-CN" sz="1600" dirty="0"/>
              <a:t>D8</a:t>
            </a:r>
            <a:r>
              <a:rPr kumimoji="1" lang="zh-CN" altLang="en-US" sz="16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6235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维特比算法效率分析</a:t>
            </a:r>
            <a:endParaRPr lang="en-US" altLang="zh-CN" dirty="0"/>
          </a:p>
          <a:p>
            <a:r>
              <a:rPr lang="zh-CN" altLang="en-US" dirty="0"/>
              <a:t>加上限制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隐马尔科夫模型</a:t>
            </a:r>
            <a:endParaRPr lang="en-US" altLang="zh-CN" dirty="0"/>
          </a:p>
          <a:p>
            <a:pPr lvl="1"/>
            <a:r>
              <a:rPr lang="zh-CN" altLang="en-US" dirty="0"/>
              <a:t>更加复杂一点：</a:t>
            </a:r>
            <a:r>
              <a:rPr lang="zh-CN" altLang="en-US" dirty="0">
                <a:solidFill>
                  <a:srgbClr val="C00000"/>
                </a:solidFill>
              </a:rPr>
              <a:t>下一次选的骰子和上次选的骰子有关联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隐状态之间的状态转换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C1551E-4804-B247-B23D-E79B72BA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36" y="2383955"/>
            <a:ext cx="4117255" cy="222360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D2E6AA-A9DE-DB40-8A0F-3C387918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35" y="2152036"/>
            <a:ext cx="1991670" cy="184940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箭头: 左 5">
            <a:extLst>
              <a:ext uri="{FF2B5EF4-FFF2-40B4-BE49-F238E27FC236}">
                <a16:creationId xmlns:a16="http://schemas.microsoft.com/office/drawing/2014/main" id="{69F09E1D-E9D6-49A9-80EF-F6E64C45604D}"/>
              </a:ext>
            </a:extLst>
          </p:cNvPr>
          <p:cNvSpPr/>
          <p:nvPr/>
        </p:nvSpPr>
        <p:spPr>
          <a:xfrm>
            <a:off x="5186577" y="2641577"/>
            <a:ext cx="684371" cy="2921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50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维特比算法效率分析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kumimoji="1" lang="zh-CN" altLang="en-US" b="1" dirty="0"/>
              <a:t>观测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</a:p>
          <a:p>
            <a:pPr>
              <a:lnSpc>
                <a:spcPct val="110000"/>
              </a:lnSpc>
            </a:pPr>
            <a:r>
              <a:rPr kumimoji="1" lang="zh-CN" altLang="en-US" b="1" dirty="0"/>
              <a:t>求解</a:t>
            </a:r>
            <a:r>
              <a:rPr kumimoji="1" lang="zh-CN" altLang="en-US" dirty="0"/>
              <a:t>：掷骰子序列是什么？（破解骰子序列）</a:t>
            </a:r>
            <a:endParaRPr kumimoji="1" lang="en-US" altLang="zh-CN" dirty="0"/>
          </a:p>
          <a:p>
            <a:pPr lvl="1">
              <a:lnSpc>
                <a:spcPct val="110000"/>
              </a:lnSpc>
            </a:pPr>
            <a:r>
              <a:rPr kumimoji="1" lang="zh-CN" altLang="en-US" dirty="0"/>
              <a:t>换一个问题：假设掷骰子的序列为</a:t>
            </a:r>
            <a:r>
              <a:rPr kumimoji="1" lang="en-US" altLang="zh-CN" dirty="0">
                <a:solidFill>
                  <a:srgbClr val="C00000"/>
                </a:solidFill>
              </a:rPr>
              <a:t>D6D8D8</a:t>
            </a:r>
            <a:r>
              <a:rPr kumimoji="1" lang="zh-CN" altLang="en-US" dirty="0"/>
              <a:t>，出现观测序列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的概率是多大？</a:t>
            </a:r>
            <a:endParaRPr kumimoji="1" lang="en-US" altLang="zh-CN" dirty="0"/>
          </a:p>
          <a:p>
            <a:pPr>
              <a:lnSpc>
                <a:spcPct val="110000"/>
              </a:lnSpc>
            </a:pPr>
            <a:endParaRPr kumimoji="1" lang="en-US" altLang="zh-CN" dirty="0"/>
          </a:p>
          <a:p>
            <a:pPr>
              <a:lnSpc>
                <a:spcPct val="110000"/>
              </a:lnSpc>
            </a:pPr>
            <a:endParaRPr kumimoji="1" lang="en-US" altLang="zh-CN" dirty="0"/>
          </a:p>
          <a:p>
            <a:pPr>
              <a:lnSpc>
                <a:spcPct val="110000"/>
              </a:lnSpc>
            </a:pPr>
            <a:endParaRPr kumimoji="1" lang="en-US" altLang="zh-CN" dirty="0"/>
          </a:p>
          <a:p>
            <a:pPr lvl="1">
              <a:lnSpc>
                <a:spcPct val="110000"/>
              </a:lnSpc>
            </a:pPr>
            <a:r>
              <a:rPr kumimoji="1" lang="zh-CN" altLang="en-US" dirty="0"/>
              <a:t>枚举所有</a:t>
            </a:r>
            <a:r>
              <a:rPr kumimoji="1" lang="zh-CN" altLang="en-US" dirty="0">
                <a:solidFill>
                  <a:srgbClr val="C00000"/>
                </a:solidFill>
              </a:rPr>
              <a:t>可能的骰子序列</a:t>
            </a:r>
            <a:r>
              <a:rPr kumimoji="1" lang="en-US" altLang="zh-CN" dirty="0">
                <a:solidFill>
                  <a:srgbClr val="C00000"/>
                </a:solidFill>
              </a:rPr>
              <a:t>{D4D6D4,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D4D6D6,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D4D6D8,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…}</a:t>
            </a:r>
          </a:p>
          <a:p>
            <a:pPr lvl="1">
              <a:lnSpc>
                <a:spcPct val="110000"/>
              </a:lnSpc>
            </a:pPr>
            <a:r>
              <a:rPr kumimoji="1" lang="zh-CN" altLang="en-US" dirty="0"/>
              <a:t>依次计算这些序列出现的概率</a:t>
            </a:r>
            <a:endParaRPr kumimoji="1" lang="en-US" altLang="zh-CN" dirty="0"/>
          </a:p>
          <a:p>
            <a:pPr lvl="1">
              <a:lnSpc>
                <a:spcPct val="11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选取概率最大的掷骰子序列作为预测结果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5828675" y="1148834"/>
            <a:ext cx="249299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dirty="0"/>
              <a:t>求解方法：</a:t>
            </a:r>
            <a:r>
              <a:rPr kumimoji="1" lang="zh-CN" altLang="en-US" dirty="0">
                <a:solidFill>
                  <a:srgbClr val="C00000"/>
                </a:solidFill>
              </a:rPr>
              <a:t>概率最大化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DFD50F-2AC9-E14B-8139-243889BC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33" y="2690505"/>
            <a:ext cx="7583076" cy="25049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8402FA-CCFB-F748-85D4-5AFEDB81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59" y="2938098"/>
            <a:ext cx="2533945" cy="5017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B9F3FE-81D6-C047-878D-9C5D7C139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758" y="3173257"/>
            <a:ext cx="1421968" cy="94007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B965693-2082-4E29-9874-6F6F99EEC287}"/>
              </a:ext>
            </a:extLst>
          </p:cNvPr>
          <p:cNvSpPr/>
          <p:nvPr/>
        </p:nvSpPr>
        <p:spPr>
          <a:xfrm>
            <a:off x="1761816" y="4256861"/>
            <a:ext cx="903514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1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维特比算法效率分析</a:t>
            </a:r>
            <a:endParaRPr lang="en-US" altLang="zh-CN" dirty="0"/>
          </a:p>
          <a:p>
            <a:r>
              <a:rPr kumimoji="1" lang="zh-CN" altLang="en-US" sz="1400" dirty="0"/>
              <a:t>但是：</a:t>
            </a:r>
            <a:r>
              <a:rPr kumimoji="1" lang="zh-CN" altLang="en-US" sz="1400" dirty="0">
                <a:solidFill>
                  <a:srgbClr val="C00000"/>
                </a:solidFill>
              </a:rPr>
              <a:t>枚举所有可能性复杂度太高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sz="1400" dirty="0"/>
              <a:t>长度为</a:t>
            </a:r>
            <a:r>
              <a:rPr kumimoji="1" lang="en-US" altLang="zh-CN" sz="1400" dirty="0"/>
              <a:t>N</a:t>
            </a:r>
            <a:r>
              <a:rPr kumimoji="1" lang="zh-CN" altLang="en-US" sz="1400" dirty="0"/>
              <a:t>，</a:t>
            </a:r>
            <a:r>
              <a:rPr kumimoji="1" lang="en-US" altLang="zh-CN" sz="1400" dirty="0"/>
              <a:t>M</a:t>
            </a:r>
            <a:r>
              <a:rPr kumimoji="1" lang="zh-CN" altLang="en-US" sz="1400" dirty="0"/>
              <a:t>个骰子，可能的骰子序列有</a:t>
            </a:r>
            <a:r>
              <a:rPr kumimoji="1" lang="en-US" altLang="zh-CN" sz="1400" dirty="0"/>
              <a:t>M</a:t>
            </a:r>
            <a:r>
              <a:rPr kumimoji="1" lang="en-US" altLang="zh-CN" sz="1400" baseline="30000" dirty="0"/>
              <a:t>N</a:t>
            </a:r>
            <a:r>
              <a:rPr kumimoji="1" lang="zh-CN" altLang="en-US" sz="1400" dirty="0"/>
              <a:t>个（指数）</a:t>
            </a:r>
            <a:endParaRPr kumimoji="1" lang="en-US" altLang="zh-CN" sz="1400" dirty="0"/>
          </a:p>
          <a:p>
            <a:pPr lvl="2"/>
            <a:r>
              <a:rPr kumimoji="1" lang="zh-CN" altLang="en-US" sz="1400" dirty="0"/>
              <a:t>对于长句子很难求解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解决方案：</a:t>
            </a:r>
            <a:r>
              <a:rPr kumimoji="1" lang="zh-CN" altLang="en-US" sz="1400" dirty="0">
                <a:solidFill>
                  <a:srgbClr val="C00000"/>
                </a:solidFill>
              </a:rPr>
              <a:t>动态规划（</a:t>
            </a:r>
            <a:r>
              <a:rPr lang="en" altLang="zh-CN" sz="1400" dirty="0">
                <a:solidFill>
                  <a:srgbClr val="C00000"/>
                </a:solidFill>
              </a:rPr>
              <a:t>Viterbi</a:t>
            </a:r>
            <a:r>
              <a:rPr lang="zh-CN" altLang="en" sz="1400" dirty="0">
                <a:solidFill>
                  <a:srgbClr val="C00000"/>
                </a:solidFill>
              </a:rPr>
              <a:t>算法</a:t>
            </a:r>
            <a:r>
              <a:rPr lang="zh-CN" altLang="en-US" sz="1400" dirty="0">
                <a:solidFill>
                  <a:srgbClr val="C00000"/>
                </a:solidFill>
              </a:rPr>
              <a:t>）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sz="1400" dirty="0"/>
              <a:t>任意序列（如：</a:t>
            </a:r>
            <a:r>
              <a:rPr kumimoji="1" lang="en-US" altLang="zh-CN" sz="1400" dirty="0"/>
              <a:t>D4D6D4</a:t>
            </a:r>
            <a:r>
              <a:rPr kumimoji="1" lang="zh-CN" altLang="en-US" sz="1400" dirty="0"/>
              <a:t>）均为下表中的一个路径</a:t>
            </a:r>
            <a:endParaRPr kumimoji="1" lang="en-US" altLang="zh-CN" sz="1400" dirty="0"/>
          </a:p>
          <a:p>
            <a:pPr lvl="2"/>
            <a:r>
              <a:rPr kumimoji="1" lang="zh-CN" altLang="en-US" sz="1400" dirty="0">
                <a:solidFill>
                  <a:srgbClr val="C00000"/>
                </a:solidFill>
              </a:rPr>
              <a:t>只要求解出概率最大的路径即可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sz="1400" dirty="0"/>
              <a:t>可利用的性质：</a:t>
            </a:r>
            <a:endParaRPr kumimoji="1" lang="en-US" altLang="zh-CN" sz="1400" dirty="0"/>
          </a:p>
          <a:p>
            <a:pPr lvl="3"/>
            <a:r>
              <a:rPr kumimoji="1" lang="zh-CN" altLang="en-US" sz="1200" dirty="0"/>
              <a:t>如果路径</a:t>
            </a:r>
            <a:r>
              <a:rPr kumimoji="1" lang="en-US" altLang="zh-CN" sz="1200" dirty="0"/>
              <a:t>D4D6D4</a:t>
            </a:r>
            <a:r>
              <a:rPr kumimoji="1" lang="zh-CN" altLang="en-US" sz="1200" dirty="0"/>
              <a:t>最优，</a:t>
            </a:r>
            <a:r>
              <a:rPr kumimoji="1" lang="zh-CN" altLang="en-US" sz="1200" dirty="0">
                <a:solidFill>
                  <a:srgbClr val="C00000"/>
                </a:solidFill>
              </a:rPr>
              <a:t>其前缀路径</a:t>
            </a:r>
            <a:r>
              <a:rPr kumimoji="1" lang="en-US" altLang="zh-CN" sz="1200" dirty="0">
                <a:solidFill>
                  <a:srgbClr val="C00000"/>
                </a:solidFill>
              </a:rPr>
              <a:t>D4D6</a:t>
            </a:r>
            <a:r>
              <a:rPr kumimoji="1" lang="zh-CN" altLang="en-US" sz="1200" dirty="0">
                <a:solidFill>
                  <a:srgbClr val="C00000"/>
                </a:solidFill>
              </a:rPr>
              <a:t>一定也最优</a:t>
            </a:r>
            <a:r>
              <a:rPr kumimoji="1" lang="zh-CN" altLang="en-US" sz="1200" dirty="0"/>
              <a:t>（考虑马尔可夫性）</a:t>
            </a:r>
            <a:endParaRPr kumimoji="1" lang="en-US" altLang="zh-CN" sz="1200" dirty="0"/>
          </a:p>
          <a:p>
            <a:pPr lvl="3"/>
            <a:r>
              <a:rPr kumimoji="1" lang="zh-CN" altLang="en-US" sz="1200" dirty="0"/>
              <a:t>假设最优路径在第</a:t>
            </a:r>
            <a:r>
              <a:rPr kumimoji="1" lang="en-US" altLang="zh-CN" sz="1200" dirty="0"/>
              <a:t>K</a:t>
            </a:r>
            <a:r>
              <a:rPr kumimoji="1" lang="zh-CN" altLang="en-US" sz="1200" dirty="0"/>
              <a:t>次观测时是</a:t>
            </a:r>
            <a:r>
              <a:rPr kumimoji="1" lang="en-US" altLang="zh-CN" sz="1200" dirty="0"/>
              <a:t>DK</a:t>
            </a:r>
            <a:r>
              <a:rPr kumimoji="1" lang="zh-CN" altLang="en-US" sz="1200" dirty="0"/>
              <a:t>，那么这条路径的前缀和后缀都是到达</a:t>
            </a:r>
            <a:r>
              <a:rPr kumimoji="1" lang="en-US" altLang="zh-CN" sz="1200" dirty="0"/>
              <a:t>DK</a:t>
            </a:r>
            <a:r>
              <a:rPr kumimoji="1" lang="zh-CN" altLang="en-US" sz="1200" dirty="0"/>
              <a:t>的所有路径中最优的</a:t>
            </a:r>
            <a:endParaRPr lang="en-US" altLang="zh-CN" sz="1200" dirty="0"/>
          </a:p>
          <a:p>
            <a:pPr lvl="1"/>
            <a:endParaRPr kumimoji="1"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6706C3B-CF71-E745-A2B8-0BC25B06E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36834"/>
              </p:ext>
            </p:extLst>
          </p:nvPr>
        </p:nvGraphicFramePr>
        <p:xfrm>
          <a:off x="984505" y="3659948"/>
          <a:ext cx="397383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78715983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291275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1311628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3905085"/>
                    </a:ext>
                  </a:extLst>
                </a:gridCol>
              </a:tblGrid>
              <a:tr h="419631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第一次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观测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第二次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观测</a:t>
                      </a:r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第三次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观测</a:t>
                      </a:r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93611"/>
                  </a:ext>
                </a:extLst>
              </a:tr>
              <a:tr h="30032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66699"/>
                  </a:ext>
                </a:extLst>
              </a:tr>
              <a:tr h="30032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97296"/>
                  </a:ext>
                </a:extLst>
              </a:tr>
              <a:tr h="30032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29740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B9DAAA9-8B4C-8845-8BD2-3E84512F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0" y="3659948"/>
            <a:ext cx="1951075" cy="1289877"/>
          </a:xfrm>
          <a:prstGeom prst="rect">
            <a:avLst/>
          </a:prstGeom>
        </p:spPr>
      </p:pic>
      <p:cxnSp>
        <p:nvCxnSpPr>
          <p:cNvPr id="6" name="直线箭头连接符 6">
            <a:extLst>
              <a:ext uri="{FF2B5EF4-FFF2-40B4-BE49-F238E27FC236}">
                <a16:creationId xmlns:a16="http://schemas.microsoft.com/office/drawing/2014/main" id="{F8C75C18-1B61-B542-BE9F-29B532E91781}"/>
              </a:ext>
            </a:extLst>
          </p:cNvPr>
          <p:cNvCxnSpPr>
            <a:cxnSpLocks/>
          </p:cNvCxnSpPr>
          <p:nvPr/>
        </p:nvCxnSpPr>
        <p:spPr>
          <a:xfrm>
            <a:off x="2460361" y="4604843"/>
            <a:ext cx="1002176" cy="404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线箭头连接符 7">
            <a:extLst>
              <a:ext uri="{FF2B5EF4-FFF2-40B4-BE49-F238E27FC236}">
                <a16:creationId xmlns:a16="http://schemas.microsoft.com/office/drawing/2014/main" id="{91955B7F-2D9D-8E47-B1B6-544760A5B1EE}"/>
              </a:ext>
            </a:extLst>
          </p:cNvPr>
          <p:cNvCxnSpPr>
            <a:cxnSpLocks/>
          </p:cNvCxnSpPr>
          <p:nvPr/>
        </p:nvCxnSpPr>
        <p:spPr>
          <a:xfrm flipV="1">
            <a:off x="3546571" y="4992786"/>
            <a:ext cx="1214168" cy="10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9B368634-C1E8-8B46-A03E-83FA3792DBDB}"/>
              </a:ext>
            </a:extLst>
          </p:cNvPr>
          <p:cNvSpPr/>
          <p:nvPr/>
        </p:nvSpPr>
        <p:spPr>
          <a:xfrm>
            <a:off x="324067" y="4414426"/>
            <a:ext cx="492370" cy="44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9F42457-58EC-C347-8351-5ABDA5C9CDB7}"/>
              </a:ext>
            </a:extLst>
          </p:cNvPr>
          <p:cNvSpPr/>
          <p:nvPr/>
        </p:nvSpPr>
        <p:spPr>
          <a:xfrm>
            <a:off x="5380785" y="4406944"/>
            <a:ext cx="492370" cy="44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0" name="直线箭头连接符 15">
            <a:extLst>
              <a:ext uri="{FF2B5EF4-FFF2-40B4-BE49-F238E27FC236}">
                <a16:creationId xmlns:a16="http://schemas.microsoft.com/office/drawing/2014/main" id="{747F1947-7A39-0B41-AB57-4D016505471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816437" y="4628644"/>
            <a:ext cx="1570713" cy="7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9">
            <a:extLst>
              <a:ext uri="{FF2B5EF4-FFF2-40B4-BE49-F238E27FC236}">
                <a16:creationId xmlns:a16="http://schemas.microsoft.com/office/drawing/2014/main" id="{FCDC1A4F-1F84-BB45-A5D5-AB52FE1EED2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844773" y="4628644"/>
            <a:ext cx="536012" cy="321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维特比算法效率分析：</a:t>
            </a:r>
            <a:r>
              <a:rPr kumimoji="1" lang="zh-CN" altLang="en-US" dirty="0"/>
              <a:t>动态规划求解</a:t>
            </a:r>
            <a:endParaRPr kumimoji="1" lang="en-US" altLang="zh-CN" dirty="0"/>
          </a:p>
          <a:p>
            <a:pPr lvl="1"/>
            <a:r>
              <a:rPr kumimoji="1" lang="en-US" altLang="zh-CN" sz="1400" dirty="0"/>
              <a:t>T=1</a:t>
            </a:r>
            <a:r>
              <a:rPr kumimoji="1" lang="zh-CN" altLang="en-US" sz="1400" dirty="0"/>
              <a:t>：首先假设序列长度为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，分别计算概率：</a:t>
            </a:r>
            <a:endParaRPr kumimoji="1" lang="en-US" altLang="zh-CN" sz="1400" dirty="0"/>
          </a:p>
          <a:p>
            <a:pPr lvl="2"/>
            <a:r>
              <a:rPr kumimoji="1" lang="en-US" altLang="zh-CN" sz="1400" dirty="0" smtClean="0"/>
              <a:t>T==1</a:t>
            </a:r>
            <a:r>
              <a:rPr kumimoji="1" lang="zh-CN" altLang="en-US" sz="1400" dirty="0" smtClean="0"/>
              <a:t>时骰子为</a:t>
            </a:r>
            <a:r>
              <a:rPr kumimoji="1" lang="en-US" altLang="zh-CN" sz="1400" dirty="0" smtClean="0"/>
              <a:t>4</a:t>
            </a:r>
            <a:r>
              <a:rPr kumimoji="1" lang="zh-CN" altLang="en-US" sz="1400" dirty="0" smtClean="0"/>
              <a:t>，发射</a:t>
            </a:r>
            <a:r>
              <a:rPr kumimoji="1" lang="en-US" altLang="zh-CN" sz="1400" dirty="0" smtClean="0"/>
              <a:t>1</a:t>
            </a:r>
            <a:r>
              <a:rPr kumimoji="1" lang="zh-CN" altLang="en-US" sz="1400" dirty="0" smtClean="0"/>
              <a:t>，</a:t>
            </a:r>
            <a:r>
              <a:rPr kumimoji="1" lang="en-US" altLang="zh-CN" sz="1400" dirty="0" smtClean="0"/>
              <a:t>P</a:t>
            </a:r>
            <a:r>
              <a:rPr kumimoji="1" lang="en-US" altLang="zh-CN" sz="1400" dirty="0" smtClean="0">
                <a:solidFill>
                  <a:srgbClr val="00B050"/>
                </a:solidFill>
              </a:rPr>
              <a:t>1</a:t>
            </a:r>
            <a:r>
              <a:rPr kumimoji="1" lang="en-US" altLang="zh-CN" sz="1400" dirty="0" smtClean="0"/>
              <a:t>4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/>
              <a:t>=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P(D4)P(D4-&gt;</a:t>
            </a:r>
            <a:r>
              <a:rPr kumimoji="1" lang="en-US" altLang="zh-CN" sz="1400" dirty="0">
                <a:solidFill>
                  <a:srgbClr val="FF0000"/>
                </a:solidFill>
              </a:rPr>
              <a:t>1</a:t>
            </a:r>
            <a:r>
              <a:rPr kumimoji="1" lang="en-US" altLang="zh-CN" sz="1400" dirty="0" smtClean="0"/>
              <a:t>)</a:t>
            </a:r>
          </a:p>
          <a:p>
            <a:pPr lvl="2"/>
            <a:r>
              <a:rPr kumimoji="1" lang="en-US" altLang="zh-CN" sz="1400" dirty="0"/>
              <a:t>T==1</a:t>
            </a:r>
            <a:r>
              <a:rPr kumimoji="1" lang="zh-CN" altLang="en-US" sz="1400" dirty="0"/>
              <a:t>时骰子</a:t>
            </a:r>
            <a:r>
              <a:rPr kumimoji="1" lang="zh-CN" altLang="en-US" sz="1400" dirty="0" smtClean="0"/>
              <a:t>为</a:t>
            </a:r>
            <a:r>
              <a:rPr kumimoji="1" lang="en-US" altLang="zh-CN" sz="1400" dirty="0" smtClean="0"/>
              <a:t>6</a:t>
            </a:r>
            <a:r>
              <a:rPr kumimoji="1" lang="zh-CN" altLang="en-US" sz="1400" dirty="0" smtClean="0"/>
              <a:t>，</a:t>
            </a:r>
            <a:r>
              <a:rPr kumimoji="1" lang="zh-CN" altLang="en-US" sz="1400" dirty="0"/>
              <a:t>发射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， </a:t>
            </a:r>
            <a:r>
              <a:rPr kumimoji="1" lang="en-US" altLang="zh-CN" sz="1400" dirty="0" smtClean="0"/>
              <a:t>P</a:t>
            </a:r>
            <a:r>
              <a:rPr kumimoji="1" lang="en-US" altLang="zh-CN" sz="1400" dirty="0" smtClean="0">
                <a:solidFill>
                  <a:srgbClr val="00B050"/>
                </a:solidFill>
              </a:rPr>
              <a:t>1</a:t>
            </a:r>
            <a:r>
              <a:rPr kumimoji="1" lang="en-US" altLang="zh-CN" sz="1400" dirty="0" smtClean="0"/>
              <a:t>6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/>
              <a:t>=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P(D6)P(D6-&gt;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1</a:t>
            </a:r>
            <a:r>
              <a:rPr kumimoji="1" lang="en-US" altLang="zh-CN" sz="1400" dirty="0" smtClean="0"/>
              <a:t>)</a:t>
            </a:r>
            <a:endParaRPr kumimoji="1" lang="en-US" altLang="zh-CN" sz="1400" dirty="0"/>
          </a:p>
          <a:p>
            <a:pPr lvl="2"/>
            <a:r>
              <a:rPr kumimoji="1" lang="en-US" altLang="zh-CN" sz="1400" dirty="0"/>
              <a:t>T==1</a:t>
            </a:r>
            <a:r>
              <a:rPr kumimoji="1" lang="zh-CN" altLang="en-US" sz="1400" dirty="0"/>
              <a:t>时骰子</a:t>
            </a:r>
            <a:r>
              <a:rPr kumimoji="1" lang="zh-CN" altLang="en-US" sz="1400" dirty="0" smtClean="0"/>
              <a:t>为</a:t>
            </a:r>
            <a:r>
              <a:rPr kumimoji="1" lang="en-US" altLang="zh-CN" sz="1400" dirty="0" smtClean="0"/>
              <a:t>8</a:t>
            </a:r>
            <a:r>
              <a:rPr kumimoji="1" lang="zh-CN" altLang="en-US" sz="1400" dirty="0" smtClean="0"/>
              <a:t>，</a:t>
            </a:r>
            <a:r>
              <a:rPr kumimoji="1" lang="zh-CN" altLang="en-US" sz="1400" dirty="0"/>
              <a:t>发射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， </a:t>
            </a:r>
            <a:r>
              <a:rPr kumimoji="1" lang="en-US" altLang="zh-CN" sz="1400" dirty="0" smtClean="0"/>
              <a:t>P</a:t>
            </a:r>
            <a:r>
              <a:rPr kumimoji="1" lang="en-US" altLang="zh-CN" sz="1400" dirty="0" smtClean="0">
                <a:solidFill>
                  <a:srgbClr val="00B050"/>
                </a:solidFill>
              </a:rPr>
              <a:t>1</a:t>
            </a:r>
            <a:r>
              <a:rPr kumimoji="1" lang="en-US" altLang="zh-CN" sz="1400" dirty="0" smtClean="0"/>
              <a:t>8</a:t>
            </a:r>
            <a:r>
              <a:rPr kumimoji="1" lang="en-US" altLang="zh-CN" sz="1400" dirty="0"/>
              <a:t>=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P(D8)P(D8-&gt;</a:t>
            </a:r>
            <a:r>
              <a:rPr kumimoji="1" lang="en-US" altLang="zh-CN" sz="1400" dirty="0">
                <a:solidFill>
                  <a:srgbClr val="FF0000"/>
                </a:solidFill>
              </a:rPr>
              <a:t>1</a:t>
            </a:r>
            <a:r>
              <a:rPr kumimoji="1" lang="en-US" altLang="zh-CN" sz="1400" dirty="0"/>
              <a:t>)</a:t>
            </a:r>
          </a:p>
          <a:p>
            <a:pPr lvl="1"/>
            <a:r>
              <a:rPr kumimoji="1" lang="en-US" altLang="zh-CN" sz="1400" dirty="0"/>
              <a:t>T=2</a:t>
            </a:r>
            <a:r>
              <a:rPr kumimoji="1" lang="zh-CN" altLang="en-US" sz="1400" dirty="0"/>
              <a:t>：</a:t>
            </a:r>
            <a:endParaRPr kumimoji="1" lang="en-US" altLang="zh-CN" sz="1400" dirty="0"/>
          </a:p>
          <a:p>
            <a:pPr lvl="2"/>
            <a:r>
              <a:rPr kumimoji="1" lang="en-US" altLang="zh-CN" sz="1400" dirty="0" smtClean="0"/>
              <a:t>T==2</a:t>
            </a:r>
            <a:r>
              <a:rPr kumimoji="1" lang="zh-CN" altLang="en-US" sz="1400" dirty="0" smtClean="0"/>
              <a:t>时骰子为</a:t>
            </a:r>
            <a:r>
              <a:rPr kumimoji="1" lang="en-US" altLang="zh-CN" sz="1400" dirty="0" smtClean="0"/>
              <a:t>4</a:t>
            </a:r>
            <a:r>
              <a:rPr kumimoji="1" lang="zh-CN" altLang="en-US" sz="1400" dirty="0" smtClean="0"/>
              <a:t>，发射</a:t>
            </a:r>
            <a:r>
              <a:rPr kumimoji="1" lang="en-US" altLang="zh-CN" sz="1400" dirty="0" smtClean="0"/>
              <a:t>6</a:t>
            </a:r>
            <a:r>
              <a:rPr kumimoji="1" lang="zh-CN" altLang="en-US" sz="1400" dirty="0" smtClean="0"/>
              <a:t>，假设</a:t>
            </a:r>
            <a:r>
              <a:rPr kumimoji="1" lang="zh-CN" altLang="en-US" sz="1400" dirty="0"/>
              <a:t>最优路径在</a:t>
            </a:r>
            <a:r>
              <a:rPr kumimoji="1" lang="en-US" altLang="zh-CN" sz="1400" dirty="0"/>
              <a:t>T=2</a:t>
            </a:r>
            <a:r>
              <a:rPr kumimoji="1" lang="zh-CN" altLang="en-US" sz="1400" dirty="0"/>
              <a:t>时经过</a:t>
            </a:r>
            <a:r>
              <a:rPr kumimoji="1" lang="en-US" altLang="zh-CN" sz="1400" dirty="0"/>
              <a:t>D4</a:t>
            </a:r>
            <a:r>
              <a:rPr kumimoji="1" lang="zh-CN" altLang="en-US" sz="1400" dirty="0"/>
              <a:t> ，那么此前缀路径的概率为</a:t>
            </a:r>
            <a:endParaRPr kumimoji="1" lang="en-US" altLang="zh-CN" sz="1400" dirty="0"/>
          </a:p>
          <a:p>
            <a:pPr lvl="3"/>
            <a:r>
              <a:rPr kumimoji="1" lang="en-US" altLang="zh-CN" sz="1200" dirty="0">
                <a:solidFill>
                  <a:srgbClr val="00B050"/>
                </a:solidFill>
              </a:rPr>
              <a:t>P14</a:t>
            </a:r>
            <a:r>
              <a:rPr kumimoji="1" lang="zh-CN" altLang="en-US" sz="1200" dirty="0"/>
              <a:t> * </a:t>
            </a:r>
            <a:r>
              <a:rPr kumimoji="1" lang="en-US" altLang="zh-CN" sz="1200" dirty="0"/>
              <a:t>P(</a:t>
            </a:r>
            <a:r>
              <a:rPr kumimoji="1" lang="en-US" altLang="zh-CN" sz="1200" dirty="0">
                <a:solidFill>
                  <a:srgbClr val="00B050"/>
                </a:solidFill>
              </a:rPr>
              <a:t>D4</a:t>
            </a:r>
            <a:r>
              <a:rPr kumimoji="1" lang="en-US" altLang="zh-CN" sz="1200" dirty="0"/>
              <a:t>-&gt;D4)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P(D4-&gt;</a:t>
            </a:r>
            <a:r>
              <a:rPr kumimoji="1" lang="en-US" altLang="zh-CN" sz="1200" dirty="0">
                <a:solidFill>
                  <a:srgbClr val="FF0000"/>
                </a:solidFill>
              </a:rPr>
              <a:t>6</a:t>
            </a:r>
            <a:r>
              <a:rPr kumimoji="1" lang="en-US" altLang="zh-CN" sz="1200" dirty="0"/>
              <a:t>)</a:t>
            </a:r>
            <a:r>
              <a:rPr kumimoji="1" lang="zh-CN" altLang="en-US" sz="1200" dirty="0"/>
              <a:t> 、</a:t>
            </a:r>
            <a:r>
              <a:rPr kumimoji="1" lang="en-US" altLang="zh-CN" sz="1200" dirty="0"/>
              <a:t> </a:t>
            </a:r>
            <a:r>
              <a:rPr kumimoji="1" lang="en-US" altLang="zh-CN" sz="1200" dirty="0">
                <a:solidFill>
                  <a:srgbClr val="00B050"/>
                </a:solidFill>
              </a:rPr>
              <a:t>P16</a:t>
            </a:r>
            <a:r>
              <a:rPr kumimoji="1" lang="zh-CN" altLang="en-US" sz="1200" dirty="0"/>
              <a:t> * </a:t>
            </a:r>
            <a:r>
              <a:rPr kumimoji="1" lang="en-US" altLang="zh-CN" sz="1200" dirty="0"/>
              <a:t>P(</a:t>
            </a:r>
            <a:r>
              <a:rPr kumimoji="1" lang="en-US" altLang="zh-CN" sz="1200" dirty="0">
                <a:solidFill>
                  <a:srgbClr val="00B050"/>
                </a:solidFill>
              </a:rPr>
              <a:t>D6</a:t>
            </a:r>
            <a:r>
              <a:rPr kumimoji="1" lang="en-US" altLang="zh-CN" sz="1200" dirty="0"/>
              <a:t>-&gt;D4)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P(D4-&gt;</a:t>
            </a:r>
            <a:r>
              <a:rPr kumimoji="1" lang="en-US" altLang="zh-CN" sz="1200" dirty="0">
                <a:solidFill>
                  <a:srgbClr val="FF0000"/>
                </a:solidFill>
              </a:rPr>
              <a:t>6</a:t>
            </a:r>
            <a:r>
              <a:rPr kumimoji="1" lang="en-US" altLang="zh-CN" sz="1200" dirty="0"/>
              <a:t>)</a:t>
            </a:r>
            <a:r>
              <a:rPr kumimoji="1" lang="zh-CN" altLang="en-US" sz="1200" dirty="0"/>
              <a:t>、</a:t>
            </a:r>
            <a:r>
              <a:rPr kumimoji="1" lang="en-US" altLang="zh-CN" sz="1200" dirty="0">
                <a:solidFill>
                  <a:srgbClr val="00B050"/>
                </a:solidFill>
              </a:rPr>
              <a:t>P18</a:t>
            </a:r>
            <a:r>
              <a:rPr kumimoji="1" lang="zh-CN" altLang="en-US" sz="1200" dirty="0">
                <a:solidFill>
                  <a:srgbClr val="00B050"/>
                </a:solidFill>
              </a:rPr>
              <a:t> 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</a:t>
            </a:r>
            <a:r>
              <a:rPr kumimoji="1" lang="en-US" altLang="zh-CN" sz="1200" dirty="0">
                <a:solidFill>
                  <a:srgbClr val="00B050"/>
                </a:solidFill>
              </a:rPr>
              <a:t>D8-</a:t>
            </a:r>
            <a:r>
              <a:rPr kumimoji="1" lang="en-US" altLang="zh-CN" sz="1200" dirty="0"/>
              <a:t>&gt;D4)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P(D4-&gt;</a:t>
            </a:r>
            <a:r>
              <a:rPr kumimoji="1" lang="en-US" altLang="zh-CN" sz="1200" dirty="0">
                <a:solidFill>
                  <a:srgbClr val="FF0000"/>
                </a:solidFill>
              </a:rPr>
              <a:t>6</a:t>
            </a:r>
            <a:r>
              <a:rPr kumimoji="1" lang="en-US" altLang="zh-CN" sz="1200" dirty="0" smtClean="0">
                <a:solidFill>
                  <a:srgbClr val="C00000"/>
                </a:solidFill>
              </a:rPr>
              <a:t>)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kumimoji="1" lang="en-US" altLang="zh-CN" sz="1400" dirty="0"/>
              <a:t>T==2</a:t>
            </a:r>
            <a:r>
              <a:rPr kumimoji="1" lang="zh-CN" altLang="en-US" sz="1400" dirty="0" smtClean="0"/>
              <a:t>时骰子为</a:t>
            </a:r>
            <a:r>
              <a:rPr kumimoji="1" lang="en-US" altLang="zh-CN" sz="1400" dirty="0" smtClean="0"/>
              <a:t>6</a:t>
            </a:r>
            <a:r>
              <a:rPr kumimoji="1" lang="zh-CN" altLang="en-US" sz="1400" dirty="0" smtClean="0"/>
              <a:t>，</a:t>
            </a:r>
            <a:r>
              <a:rPr kumimoji="1" lang="zh-CN" altLang="en-US" sz="1400" dirty="0"/>
              <a:t>发射</a:t>
            </a:r>
            <a:r>
              <a:rPr kumimoji="1" lang="en-US" altLang="zh-CN" sz="1400" dirty="0"/>
              <a:t>6</a:t>
            </a:r>
            <a:r>
              <a:rPr kumimoji="1" lang="zh-CN" altLang="en-US" sz="1400" dirty="0"/>
              <a:t>，</a:t>
            </a:r>
            <a:r>
              <a:rPr kumimoji="1" lang="zh-CN" altLang="en-US" sz="1400" dirty="0" smtClean="0"/>
              <a:t>假设</a:t>
            </a:r>
            <a:r>
              <a:rPr kumimoji="1" lang="zh-CN" altLang="en-US" sz="1400" dirty="0"/>
              <a:t>最优路径在</a:t>
            </a:r>
            <a:r>
              <a:rPr kumimoji="1" lang="en-US" altLang="zh-CN" sz="1400" dirty="0"/>
              <a:t>T=2</a:t>
            </a:r>
            <a:r>
              <a:rPr kumimoji="1" lang="zh-CN" altLang="en-US" sz="1400" dirty="0"/>
              <a:t>时经过</a:t>
            </a:r>
            <a:r>
              <a:rPr kumimoji="1" lang="en-US" altLang="zh-CN" sz="1400" dirty="0"/>
              <a:t>D6</a:t>
            </a:r>
            <a:r>
              <a:rPr kumimoji="1" lang="zh-CN" altLang="en-US" sz="1400" dirty="0"/>
              <a:t>，那么此前缀路径的概率为</a:t>
            </a:r>
            <a:endParaRPr kumimoji="1" lang="en-US" altLang="zh-CN" sz="1400" dirty="0"/>
          </a:p>
          <a:p>
            <a:pPr lvl="3"/>
            <a:r>
              <a:rPr kumimoji="1" lang="en-US" altLang="zh-CN" sz="1200" dirty="0" smtClean="0">
                <a:solidFill>
                  <a:srgbClr val="00B050"/>
                </a:solidFill>
              </a:rPr>
              <a:t>P14</a:t>
            </a:r>
            <a:r>
              <a:rPr kumimoji="1" lang="zh-CN" altLang="en-US" sz="1200" dirty="0" smtClean="0"/>
              <a:t> 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</a:t>
            </a:r>
            <a:r>
              <a:rPr kumimoji="1" lang="en-US" altLang="zh-CN" sz="1200" dirty="0">
                <a:solidFill>
                  <a:srgbClr val="00B050"/>
                </a:solidFill>
              </a:rPr>
              <a:t>D4</a:t>
            </a:r>
            <a:r>
              <a:rPr kumimoji="1" lang="en-US" altLang="zh-CN" sz="1200" dirty="0"/>
              <a:t>-&gt;D6)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P(D6-&gt;</a:t>
            </a:r>
            <a:r>
              <a:rPr kumimoji="1" lang="en-US" altLang="zh-CN" sz="1200" dirty="0">
                <a:solidFill>
                  <a:srgbClr val="FF0000"/>
                </a:solidFill>
              </a:rPr>
              <a:t>6</a:t>
            </a:r>
            <a:r>
              <a:rPr kumimoji="1" lang="en-US" altLang="zh-CN" sz="1200" dirty="0"/>
              <a:t>)</a:t>
            </a:r>
            <a:r>
              <a:rPr kumimoji="1" lang="zh-CN" altLang="en-US" sz="1200" dirty="0"/>
              <a:t> 、</a:t>
            </a:r>
            <a:r>
              <a:rPr kumimoji="1" lang="en-US" altLang="zh-CN" sz="1200" dirty="0"/>
              <a:t> </a:t>
            </a:r>
            <a:r>
              <a:rPr kumimoji="1" lang="en-US" altLang="zh-CN" sz="1200" dirty="0">
                <a:solidFill>
                  <a:srgbClr val="00B050"/>
                </a:solidFill>
              </a:rPr>
              <a:t>P16</a:t>
            </a:r>
            <a:r>
              <a:rPr kumimoji="1" lang="zh-CN" altLang="en-US" sz="1200" dirty="0"/>
              <a:t> * </a:t>
            </a:r>
            <a:r>
              <a:rPr kumimoji="1" lang="en-US" altLang="zh-CN" sz="1200" dirty="0"/>
              <a:t>P(</a:t>
            </a:r>
            <a:r>
              <a:rPr kumimoji="1" lang="en-US" altLang="zh-CN" sz="1200" dirty="0">
                <a:solidFill>
                  <a:srgbClr val="00B050"/>
                </a:solidFill>
              </a:rPr>
              <a:t>D6</a:t>
            </a:r>
            <a:r>
              <a:rPr kumimoji="1" lang="en-US" altLang="zh-CN" sz="1200" dirty="0"/>
              <a:t>-&gt;D6)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P(D6-&gt;</a:t>
            </a:r>
            <a:r>
              <a:rPr kumimoji="1" lang="en-US" altLang="zh-CN" sz="1200" dirty="0">
                <a:solidFill>
                  <a:srgbClr val="FF0000"/>
                </a:solidFill>
              </a:rPr>
              <a:t>6</a:t>
            </a:r>
            <a:r>
              <a:rPr kumimoji="1" lang="en-US" altLang="zh-CN" sz="1200" dirty="0"/>
              <a:t>)</a:t>
            </a:r>
            <a:r>
              <a:rPr kumimoji="1" lang="zh-CN" altLang="en-US" sz="1200" dirty="0"/>
              <a:t>、</a:t>
            </a:r>
            <a:r>
              <a:rPr kumimoji="1" lang="en-US" altLang="zh-CN" sz="1200" dirty="0">
                <a:solidFill>
                  <a:srgbClr val="00B050"/>
                </a:solidFill>
              </a:rPr>
              <a:t>P18</a:t>
            </a:r>
            <a:r>
              <a:rPr kumimoji="1" lang="zh-CN" altLang="en-US" sz="1200" dirty="0">
                <a:solidFill>
                  <a:srgbClr val="00B050"/>
                </a:solidFill>
              </a:rPr>
              <a:t> 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</a:t>
            </a:r>
            <a:r>
              <a:rPr kumimoji="1" lang="en-US" altLang="zh-CN" sz="1200" dirty="0">
                <a:solidFill>
                  <a:srgbClr val="00B050"/>
                </a:solidFill>
              </a:rPr>
              <a:t>D8-</a:t>
            </a:r>
            <a:r>
              <a:rPr kumimoji="1" lang="en-US" altLang="zh-CN" sz="1200" dirty="0"/>
              <a:t>&gt;D6)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P(D6-&gt;</a:t>
            </a:r>
            <a:r>
              <a:rPr kumimoji="1" lang="en-US" altLang="zh-CN" sz="1200" dirty="0">
                <a:solidFill>
                  <a:srgbClr val="FF0000"/>
                </a:solidFill>
              </a:rPr>
              <a:t>6</a:t>
            </a:r>
            <a:r>
              <a:rPr kumimoji="1" lang="en-US" altLang="zh-CN" sz="1200" dirty="0">
                <a:solidFill>
                  <a:srgbClr val="C00000"/>
                </a:solidFill>
              </a:rPr>
              <a:t>)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en-US" altLang="zh-CN" sz="1400" dirty="0"/>
              <a:t>T==2</a:t>
            </a:r>
            <a:r>
              <a:rPr kumimoji="1" lang="zh-CN" altLang="en-US" sz="1400" dirty="0" smtClean="0"/>
              <a:t>时骰子为</a:t>
            </a:r>
            <a:r>
              <a:rPr kumimoji="1" lang="en-US" altLang="zh-CN" sz="1400" dirty="0" smtClean="0"/>
              <a:t>8</a:t>
            </a:r>
            <a:r>
              <a:rPr kumimoji="1" lang="zh-CN" altLang="en-US" sz="1400" dirty="0" smtClean="0"/>
              <a:t>，</a:t>
            </a:r>
            <a:r>
              <a:rPr kumimoji="1" lang="zh-CN" altLang="en-US" sz="1400" dirty="0"/>
              <a:t>发射</a:t>
            </a:r>
            <a:r>
              <a:rPr kumimoji="1" lang="en-US" altLang="zh-CN" sz="1400" dirty="0"/>
              <a:t>6</a:t>
            </a:r>
            <a:r>
              <a:rPr kumimoji="1" lang="zh-CN" altLang="en-US" sz="1400" dirty="0"/>
              <a:t>，</a:t>
            </a:r>
            <a:r>
              <a:rPr kumimoji="1" lang="zh-CN" altLang="en-US" sz="1400" dirty="0" smtClean="0"/>
              <a:t>假设</a:t>
            </a:r>
            <a:r>
              <a:rPr kumimoji="1" lang="zh-CN" altLang="en-US" sz="1400" dirty="0"/>
              <a:t>最优路径在</a:t>
            </a:r>
            <a:r>
              <a:rPr kumimoji="1" lang="en-US" altLang="zh-CN" sz="1400" dirty="0"/>
              <a:t>T=2</a:t>
            </a:r>
            <a:r>
              <a:rPr kumimoji="1" lang="zh-CN" altLang="en-US" sz="1400" dirty="0"/>
              <a:t>时经过</a:t>
            </a:r>
            <a:r>
              <a:rPr kumimoji="1" lang="en-US" altLang="zh-CN" sz="1400" dirty="0"/>
              <a:t>D8</a:t>
            </a:r>
            <a:r>
              <a:rPr kumimoji="1" lang="zh-CN" altLang="en-US" sz="1400" dirty="0"/>
              <a:t> ，那么此前缀路径的概率为</a:t>
            </a:r>
            <a:endParaRPr kumimoji="1" lang="en-US" altLang="zh-CN" sz="1400" dirty="0"/>
          </a:p>
          <a:p>
            <a:pPr lvl="3"/>
            <a:r>
              <a:rPr kumimoji="1" lang="en-US" altLang="zh-CN" sz="1200" dirty="0">
                <a:solidFill>
                  <a:srgbClr val="00B050"/>
                </a:solidFill>
              </a:rPr>
              <a:t>P14</a:t>
            </a:r>
            <a:r>
              <a:rPr kumimoji="1" lang="zh-CN" altLang="en-US" sz="1200" dirty="0"/>
              <a:t> * </a:t>
            </a:r>
            <a:r>
              <a:rPr kumimoji="1" lang="en-US" altLang="zh-CN" sz="1200" dirty="0"/>
              <a:t>P(</a:t>
            </a:r>
            <a:r>
              <a:rPr kumimoji="1" lang="en-US" altLang="zh-CN" sz="1200" dirty="0">
                <a:solidFill>
                  <a:srgbClr val="00B050"/>
                </a:solidFill>
              </a:rPr>
              <a:t>D4</a:t>
            </a:r>
            <a:r>
              <a:rPr kumimoji="1" lang="en-US" altLang="zh-CN" sz="1200" dirty="0"/>
              <a:t>-&gt;D8)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P(D8-&gt;</a:t>
            </a:r>
            <a:r>
              <a:rPr kumimoji="1" lang="en-US" altLang="zh-CN" sz="1200" dirty="0">
                <a:solidFill>
                  <a:srgbClr val="FF0000"/>
                </a:solidFill>
              </a:rPr>
              <a:t>6</a:t>
            </a:r>
            <a:r>
              <a:rPr kumimoji="1" lang="en-US" altLang="zh-CN" sz="1200" dirty="0"/>
              <a:t>)</a:t>
            </a:r>
            <a:r>
              <a:rPr kumimoji="1" lang="zh-CN" altLang="en-US" sz="1200" dirty="0"/>
              <a:t> 、</a:t>
            </a:r>
            <a:r>
              <a:rPr kumimoji="1" lang="en-US" altLang="zh-CN" sz="1200" dirty="0"/>
              <a:t> </a:t>
            </a:r>
            <a:r>
              <a:rPr kumimoji="1" lang="en-US" altLang="zh-CN" sz="1200" dirty="0">
                <a:solidFill>
                  <a:srgbClr val="00B050"/>
                </a:solidFill>
              </a:rPr>
              <a:t>P16</a:t>
            </a:r>
            <a:r>
              <a:rPr kumimoji="1" lang="zh-CN" altLang="en-US" sz="1200" dirty="0"/>
              <a:t> * </a:t>
            </a:r>
            <a:r>
              <a:rPr kumimoji="1" lang="en-US" altLang="zh-CN" sz="1200" dirty="0"/>
              <a:t>P(</a:t>
            </a:r>
            <a:r>
              <a:rPr kumimoji="1" lang="en-US" altLang="zh-CN" sz="1200" dirty="0">
                <a:solidFill>
                  <a:srgbClr val="00B050"/>
                </a:solidFill>
              </a:rPr>
              <a:t>D6</a:t>
            </a:r>
            <a:r>
              <a:rPr kumimoji="1" lang="en-US" altLang="zh-CN" sz="1200" dirty="0"/>
              <a:t>-&gt;D8)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P(D8-&gt;</a:t>
            </a:r>
            <a:r>
              <a:rPr kumimoji="1" lang="en-US" altLang="zh-CN" sz="1200" dirty="0">
                <a:solidFill>
                  <a:srgbClr val="FF0000"/>
                </a:solidFill>
              </a:rPr>
              <a:t>6</a:t>
            </a:r>
            <a:r>
              <a:rPr kumimoji="1" lang="en-US" altLang="zh-CN" sz="1200" dirty="0"/>
              <a:t>)</a:t>
            </a:r>
            <a:r>
              <a:rPr kumimoji="1" lang="zh-CN" altLang="en-US" sz="1200" dirty="0"/>
              <a:t>、</a:t>
            </a:r>
            <a:r>
              <a:rPr kumimoji="1" lang="en-US" altLang="zh-CN" sz="1200" dirty="0">
                <a:solidFill>
                  <a:srgbClr val="00B050"/>
                </a:solidFill>
              </a:rPr>
              <a:t>P18</a:t>
            </a:r>
            <a:r>
              <a:rPr kumimoji="1" lang="zh-CN" altLang="en-US" sz="1200" dirty="0">
                <a:solidFill>
                  <a:srgbClr val="00B050"/>
                </a:solidFill>
              </a:rPr>
              <a:t> 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</a:t>
            </a:r>
            <a:r>
              <a:rPr kumimoji="1" lang="en-US" altLang="zh-CN" sz="1200" dirty="0">
                <a:solidFill>
                  <a:srgbClr val="00B050"/>
                </a:solidFill>
              </a:rPr>
              <a:t>D8-</a:t>
            </a:r>
            <a:r>
              <a:rPr kumimoji="1" lang="en-US" altLang="zh-CN" sz="1200" dirty="0"/>
              <a:t>&gt;D8)</a:t>
            </a:r>
            <a:r>
              <a:rPr kumimoji="1" lang="zh-CN" altLang="en-US" sz="1200" dirty="0"/>
              <a:t>* </a:t>
            </a:r>
            <a:r>
              <a:rPr kumimoji="1" lang="en-US" altLang="zh-CN" sz="1200" dirty="0"/>
              <a:t>P(D8-&gt;</a:t>
            </a:r>
            <a:r>
              <a:rPr kumimoji="1" lang="en-US" altLang="zh-CN" sz="1200" dirty="0">
                <a:solidFill>
                  <a:srgbClr val="FF0000"/>
                </a:solidFill>
              </a:rPr>
              <a:t>6</a:t>
            </a:r>
            <a:r>
              <a:rPr kumimoji="1" lang="en-US" altLang="zh-CN" sz="1200" dirty="0">
                <a:solidFill>
                  <a:srgbClr val="C00000"/>
                </a:solidFill>
              </a:rPr>
              <a:t>)</a:t>
            </a:r>
            <a:endParaRPr kumimoji="1" lang="en-US" altLang="zh-CN" dirty="0"/>
          </a:p>
          <a:p>
            <a:pPr lvl="1"/>
            <a:r>
              <a:rPr kumimoji="1" lang="en-US" altLang="zh-CN" sz="1400" dirty="0" smtClean="0"/>
              <a:t>T=3: ……</a:t>
            </a:r>
            <a:endParaRPr kumimoji="1" lang="en-US" altLang="zh-CN" sz="1400" dirty="0"/>
          </a:p>
          <a:p>
            <a:pPr lvl="2"/>
            <a:r>
              <a:rPr kumimoji="1" lang="zh-CN" altLang="en-US" sz="1400" dirty="0" smtClean="0"/>
              <a:t>直到</a:t>
            </a:r>
            <a:r>
              <a:rPr kumimoji="1" lang="zh-CN" altLang="en-US" sz="1400" dirty="0"/>
              <a:t>填满所有的</a:t>
            </a:r>
            <a:r>
              <a:rPr kumimoji="1" lang="zh-CN" altLang="en-US" sz="1400" dirty="0" smtClean="0"/>
              <a:t>空格，反向</a:t>
            </a:r>
            <a:r>
              <a:rPr kumimoji="1" lang="zh-CN" altLang="en-US" sz="1400" dirty="0"/>
              <a:t>溯源</a:t>
            </a:r>
            <a:r>
              <a:rPr kumimoji="1" lang="zh-CN" altLang="en-US" sz="1400" dirty="0">
                <a:solidFill>
                  <a:srgbClr val="C00000"/>
                </a:solidFill>
              </a:rPr>
              <a:t>每一次</a:t>
            </a:r>
            <a:r>
              <a:rPr kumimoji="1" lang="en-US" altLang="zh-CN" sz="1400" dirty="0">
                <a:solidFill>
                  <a:srgbClr val="C00000"/>
                </a:solidFill>
              </a:rPr>
              <a:t>max</a:t>
            </a:r>
            <a:r>
              <a:rPr kumimoji="1" lang="zh-CN" altLang="en-US" sz="1400" dirty="0"/>
              <a:t>所取的路径</a:t>
            </a:r>
            <a:r>
              <a:rPr kumimoji="1" lang="zh-CN" altLang="en-US" sz="1400" dirty="0" smtClean="0"/>
              <a:t>，得到</a:t>
            </a:r>
            <a:r>
              <a:rPr kumimoji="1" lang="zh-CN" altLang="en-US" sz="1400" dirty="0"/>
              <a:t>最优路径</a:t>
            </a:r>
            <a:endParaRPr kumimoji="1" lang="en-US" altLang="zh-CN" sz="1400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22ACD07-DA68-7D49-93BD-DA4D42FB3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88809"/>
              </p:ext>
            </p:extLst>
          </p:nvPr>
        </p:nvGraphicFramePr>
        <p:xfrm>
          <a:off x="6321522" y="-163661"/>
          <a:ext cx="3973830" cy="1424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78715983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291275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1311628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3905085"/>
                    </a:ext>
                  </a:extLst>
                </a:gridCol>
              </a:tblGrid>
              <a:tr h="410807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/>
                        <a:t>第一次</a:t>
                      </a:r>
                      <a:endParaRPr lang="en-US" altLang="zh-CN" sz="1300" dirty="0"/>
                    </a:p>
                    <a:p>
                      <a:r>
                        <a:rPr lang="zh-CN" altLang="en-US" sz="1300" dirty="0"/>
                        <a:t>观测</a:t>
                      </a:r>
                      <a:r>
                        <a:rPr lang="en-US" altLang="zh-CN" sz="1300" dirty="0"/>
                        <a:t>1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/>
                        <a:t>第二次</a:t>
                      </a:r>
                      <a:endParaRPr lang="en-US" altLang="zh-CN" sz="1300" dirty="0"/>
                    </a:p>
                    <a:p>
                      <a:r>
                        <a:rPr lang="zh-CN" altLang="en-US" sz="1300" dirty="0"/>
                        <a:t>观测</a:t>
                      </a:r>
                      <a:r>
                        <a:rPr lang="en-US" altLang="zh-CN" sz="1300" dirty="0"/>
                        <a:t>6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/>
                        <a:t>第三次</a:t>
                      </a:r>
                      <a:endParaRPr lang="en-US" altLang="zh-CN" sz="1300" dirty="0"/>
                    </a:p>
                    <a:p>
                      <a:r>
                        <a:rPr lang="zh-CN" altLang="en-US" sz="1300" dirty="0"/>
                        <a:t>观测</a:t>
                      </a:r>
                      <a:r>
                        <a:rPr lang="en-US" altLang="zh-CN" sz="1300" dirty="0"/>
                        <a:t>3</a:t>
                      </a:r>
                      <a:endParaRPr lang="zh-CN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93611"/>
                  </a:ext>
                </a:extLst>
              </a:tr>
              <a:tr h="312384"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D4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66699"/>
                  </a:ext>
                </a:extLst>
              </a:tr>
              <a:tr h="312384"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D6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97296"/>
                  </a:ext>
                </a:extLst>
              </a:tr>
              <a:tr h="312384"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D8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29740"/>
                  </a:ext>
                </a:extLst>
              </a:tr>
            </a:tbl>
          </a:graphicData>
        </a:graphic>
      </p:graphicFrame>
      <p:cxnSp>
        <p:nvCxnSpPr>
          <p:cNvPr id="5" name="直线箭头连接符 13">
            <a:extLst>
              <a:ext uri="{FF2B5EF4-FFF2-40B4-BE49-F238E27FC236}">
                <a16:creationId xmlns:a16="http://schemas.microsoft.com/office/drawing/2014/main" id="{196824DA-E3E5-2A45-ACA4-5F03F23CFDC0}"/>
              </a:ext>
            </a:extLst>
          </p:cNvPr>
          <p:cNvCxnSpPr>
            <a:cxnSpLocks/>
          </p:cNvCxnSpPr>
          <p:nvPr/>
        </p:nvCxnSpPr>
        <p:spPr>
          <a:xfrm>
            <a:off x="6141230" y="734748"/>
            <a:ext cx="1523487" cy="132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线箭头连接符 14">
            <a:extLst>
              <a:ext uri="{FF2B5EF4-FFF2-40B4-BE49-F238E27FC236}">
                <a16:creationId xmlns:a16="http://schemas.microsoft.com/office/drawing/2014/main" id="{8D7BF1BA-CE37-764F-BA3D-A563A20067C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183434" y="734748"/>
            <a:ext cx="1509419" cy="549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CBBD5817-A481-B749-A45F-F8CB26785D9C}"/>
              </a:ext>
            </a:extLst>
          </p:cNvPr>
          <p:cNvSpPr/>
          <p:nvPr/>
        </p:nvSpPr>
        <p:spPr>
          <a:xfrm>
            <a:off x="5691064" y="513048"/>
            <a:ext cx="492370" cy="44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S</a:t>
            </a:r>
            <a:endParaRPr kumimoji="1" lang="zh-CN" altLang="en-US" sz="16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677938-E5B9-2D43-B634-BBA0362197FA}"/>
              </a:ext>
            </a:extLst>
          </p:cNvPr>
          <p:cNvSpPr/>
          <p:nvPr/>
        </p:nvSpPr>
        <p:spPr>
          <a:xfrm>
            <a:off x="10366520" y="536170"/>
            <a:ext cx="492370" cy="44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E</a:t>
            </a:r>
            <a:endParaRPr kumimoji="1" lang="zh-CN" altLang="en-US" sz="1600" dirty="0"/>
          </a:p>
        </p:txBody>
      </p:sp>
      <p:cxnSp>
        <p:nvCxnSpPr>
          <p:cNvPr id="9" name="直线箭头连接符 17">
            <a:extLst>
              <a:ext uri="{FF2B5EF4-FFF2-40B4-BE49-F238E27FC236}">
                <a16:creationId xmlns:a16="http://schemas.microsoft.com/office/drawing/2014/main" id="{970E0ADF-1C77-0E4D-A4C9-1BF27A565F17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6183434" y="380480"/>
            <a:ext cx="1509419" cy="354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B69D71-4315-184D-81CE-FBF2F4CB1839}"/>
              </a:ext>
            </a:extLst>
          </p:cNvPr>
          <p:cNvGrpSpPr/>
          <p:nvPr/>
        </p:nvGrpSpPr>
        <p:grpSpPr>
          <a:xfrm>
            <a:off x="7882342" y="359036"/>
            <a:ext cx="923780" cy="904076"/>
            <a:chOff x="6771247" y="2054320"/>
            <a:chExt cx="923780" cy="904076"/>
          </a:xfrm>
        </p:grpSpPr>
        <p:cxnSp>
          <p:nvCxnSpPr>
            <p:cNvPr id="11" name="直线箭头连接符 18">
              <a:extLst>
                <a:ext uri="{FF2B5EF4-FFF2-40B4-BE49-F238E27FC236}">
                  <a16:creationId xmlns:a16="http://schemas.microsoft.com/office/drawing/2014/main" id="{A0CDB2FF-FE3E-5743-8F68-FB78E480238F}"/>
                </a:ext>
              </a:extLst>
            </p:cNvPr>
            <p:cNvCxnSpPr>
              <a:cxnSpLocks/>
            </p:cNvCxnSpPr>
            <p:nvPr/>
          </p:nvCxnSpPr>
          <p:spPr>
            <a:xfrm>
              <a:off x="6771247" y="2054320"/>
              <a:ext cx="923780" cy="35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线箭头连接符 26">
              <a:extLst>
                <a:ext uri="{FF2B5EF4-FFF2-40B4-BE49-F238E27FC236}">
                  <a16:creationId xmlns:a16="http://schemas.microsoft.com/office/drawing/2014/main" id="{FFA4FDAA-D85E-4744-A6FA-34C2CC9E48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1247" y="2474872"/>
              <a:ext cx="923780" cy="861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线箭头连接符 29">
              <a:extLst>
                <a:ext uri="{FF2B5EF4-FFF2-40B4-BE49-F238E27FC236}">
                  <a16:creationId xmlns:a16="http://schemas.microsoft.com/office/drawing/2014/main" id="{D18C7B40-7726-BA45-939A-624B8DF8B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1247" y="2585448"/>
              <a:ext cx="923780" cy="3729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0F1DC95-FF31-5E4E-A7B1-F94260B5C603}"/>
                </a:ext>
              </a:extLst>
            </p:cNvPr>
            <p:cNvSpPr txBox="1"/>
            <p:nvPr/>
          </p:nvSpPr>
          <p:spPr>
            <a:xfrm>
              <a:off x="6843559" y="2244039"/>
              <a:ext cx="62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max</a:t>
              </a:r>
              <a:endParaRPr kumimoji="1" lang="zh-CN" altLang="en-US" sz="2000" dirty="0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5157693F-EA78-4851-A99B-C97D4369F4E7}"/>
              </a:ext>
            </a:extLst>
          </p:cNvPr>
          <p:cNvSpPr/>
          <p:nvPr/>
        </p:nvSpPr>
        <p:spPr>
          <a:xfrm>
            <a:off x="6612873" y="1435673"/>
            <a:ext cx="121556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</a:rPr>
              <a:t>选择概率最大的那一个</a:t>
            </a:r>
            <a:endParaRPr lang="zh-CN" altLang="en-US" sz="1200" dirty="0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3A14F3AF-9064-4154-A424-6E551F433CAD}"/>
              </a:ext>
            </a:extLst>
          </p:cNvPr>
          <p:cNvSpPr/>
          <p:nvPr/>
        </p:nvSpPr>
        <p:spPr>
          <a:xfrm>
            <a:off x="5744496" y="1236645"/>
            <a:ext cx="793468" cy="7947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3A14F3AF-9064-4154-A424-6E551F433CAD}"/>
              </a:ext>
            </a:extLst>
          </p:cNvPr>
          <p:cNvSpPr/>
          <p:nvPr/>
        </p:nvSpPr>
        <p:spPr>
          <a:xfrm>
            <a:off x="8570340" y="2922486"/>
            <a:ext cx="232920" cy="7947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57693F-EA78-4851-A99B-C97D4369F4E7}"/>
              </a:ext>
            </a:extLst>
          </p:cNvPr>
          <p:cNvSpPr/>
          <p:nvPr/>
        </p:nvSpPr>
        <p:spPr>
          <a:xfrm>
            <a:off x="8803261" y="2653525"/>
            <a:ext cx="292188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</a:rPr>
              <a:t>选择概率最大的那一个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77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长度为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M</a:t>
            </a:r>
            <a:r>
              <a:rPr kumimoji="1" lang="zh-CN" altLang="en-US" dirty="0"/>
              <a:t>个骰子</a:t>
            </a:r>
            <a:endParaRPr lang="zh-CN" altLang="en-US" dirty="0"/>
          </a:p>
          <a:p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232863-772E-2D45-8390-EDAA62704258}"/>
              </a:ext>
            </a:extLst>
          </p:cNvPr>
          <p:cNvSpPr txBox="1"/>
          <p:nvPr/>
        </p:nvSpPr>
        <p:spPr>
          <a:xfrm>
            <a:off x="6553898" y="1717637"/>
            <a:ext cx="1995033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400" dirty="0"/>
              <a:t>该过程的时间复杂度是？</a:t>
            </a:r>
            <a:endParaRPr kumimoji="1" lang="en-US" altLang="zh-CN" sz="1400" dirty="0"/>
          </a:p>
          <a:p>
            <a:pPr algn="just"/>
            <a:r>
              <a:rPr kumimoji="1" lang="en-US" altLang="zh-CN" sz="1400" dirty="0"/>
              <a:t>A: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</a:t>
            </a:r>
            <a:r>
              <a:rPr kumimoji="1" lang="zh-CN" altLang="en-US" sz="1400" dirty="0"/>
              <a:t>*</a:t>
            </a:r>
            <a:r>
              <a:rPr kumimoji="1" lang="en-US" altLang="zh-CN" sz="1400" dirty="0"/>
              <a:t>N</a:t>
            </a:r>
          </a:p>
          <a:p>
            <a:pPr algn="just"/>
            <a:r>
              <a:rPr kumimoji="1" lang="en-US" altLang="zh-CN" sz="1400" dirty="0"/>
              <a:t>B: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N</a:t>
            </a:r>
          </a:p>
          <a:p>
            <a:pPr algn="just"/>
            <a:r>
              <a:rPr kumimoji="1" lang="en-US" altLang="zh-CN" sz="1400" dirty="0"/>
              <a:t>C: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log(M</a:t>
            </a:r>
            <a:r>
              <a:rPr kumimoji="1" lang="en-US" altLang="zh-CN" sz="1400" baseline="30000" dirty="0"/>
              <a:t>N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22ACD07-DA68-7D49-93BD-DA4D42FB3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62316"/>
              </p:ext>
            </p:extLst>
          </p:nvPr>
        </p:nvGraphicFramePr>
        <p:xfrm>
          <a:off x="1417748" y="1995035"/>
          <a:ext cx="3973830" cy="1424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78715983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291275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1311628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3905085"/>
                    </a:ext>
                  </a:extLst>
                </a:gridCol>
              </a:tblGrid>
              <a:tr h="410807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/>
                        <a:t>第一次</a:t>
                      </a:r>
                      <a:endParaRPr lang="en-US" altLang="zh-CN" sz="1300" dirty="0"/>
                    </a:p>
                    <a:p>
                      <a:r>
                        <a:rPr lang="zh-CN" altLang="en-US" sz="1300" dirty="0"/>
                        <a:t>观测</a:t>
                      </a:r>
                      <a:r>
                        <a:rPr lang="en-US" altLang="zh-CN" sz="1300" dirty="0"/>
                        <a:t>1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/>
                        <a:t>第二次</a:t>
                      </a:r>
                      <a:endParaRPr lang="en-US" altLang="zh-CN" sz="1300" dirty="0"/>
                    </a:p>
                    <a:p>
                      <a:r>
                        <a:rPr lang="zh-CN" altLang="en-US" sz="1300" dirty="0"/>
                        <a:t>观测</a:t>
                      </a:r>
                      <a:r>
                        <a:rPr lang="en-US" altLang="zh-CN" sz="1300" dirty="0"/>
                        <a:t>6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/>
                        <a:t>第三次</a:t>
                      </a:r>
                      <a:endParaRPr lang="en-US" altLang="zh-CN" sz="1300" dirty="0"/>
                    </a:p>
                    <a:p>
                      <a:r>
                        <a:rPr lang="zh-CN" altLang="en-US" sz="1300" dirty="0"/>
                        <a:t>观测</a:t>
                      </a:r>
                      <a:r>
                        <a:rPr lang="en-US" altLang="zh-CN" sz="1300" dirty="0"/>
                        <a:t>3</a:t>
                      </a:r>
                      <a:endParaRPr lang="zh-CN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93611"/>
                  </a:ext>
                </a:extLst>
              </a:tr>
              <a:tr h="312384"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D4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66699"/>
                  </a:ext>
                </a:extLst>
              </a:tr>
              <a:tr h="312384"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D6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97296"/>
                  </a:ext>
                </a:extLst>
              </a:tr>
              <a:tr h="312384"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D8</a:t>
                      </a:r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29740"/>
                  </a:ext>
                </a:extLst>
              </a:tr>
            </a:tbl>
          </a:graphicData>
        </a:graphic>
      </p:graphicFrame>
      <p:cxnSp>
        <p:nvCxnSpPr>
          <p:cNvPr id="8" name="直线箭头连接符 13">
            <a:extLst>
              <a:ext uri="{FF2B5EF4-FFF2-40B4-BE49-F238E27FC236}">
                <a16:creationId xmlns:a16="http://schemas.microsoft.com/office/drawing/2014/main" id="{196824DA-E3E5-2A45-ACA4-5F03F23CFDC0}"/>
              </a:ext>
            </a:extLst>
          </p:cNvPr>
          <p:cNvCxnSpPr>
            <a:cxnSpLocks/>
          </p:cNvCxnSpPr>
          <p:nvPr/>
        </p:nvCxnSpPr>
        <p:spPr>
          <a:xfrm>
            <a:off x="1237456" y="2893444"/>
            <a:ext cx="1523487" cy="132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线箭头连接符 14">
            <a:extLst>
              <a:ext uri="{FF2B5EF4-FFF2-40B4-BE49-F238E27FC236}">
                <a16:creationId xmlns:a16="http://schemas.microsoft.com/office/drawing/2014/main" id="{8D7BF1BA-CE37-764F-BA3D-A563A20067C0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279660" y="2893444"/>
            <a:ext cx="1509419" cy="549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CBBD5817-A481-B749-A45F-F8CB26785D9C}"/>
              </a:ext>
            </a:extLst>
          </p:cNvPr>
          <p:cNvSpPr/>
          <p:nvPr/>
        </p:nvSpPr>
        <p:spPr>
          <a:xfrm>
            <a:off x="787290" y="2671744"/>
            <a:ext cx="492370" cy="44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9677938-E5B9-2D43-B634-BBA0362197FA}"/>
              </a:ext>
            </a:extLst>
          </p:cNvPr>
          <p:cNvSpPr/>
          <p:nvPr/>
        </p:nvSpPr>
        <p:spPr>
          <a:xfrm>
            <a:off x="5462746" y="2694866"/>
            <a:ext cx="492370" cy="44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cxnSp>
        <p:nvCxnSpPr>
          <p:cNvPr id="12" name="直线箭头连接符 17">
            <a:extLst>
              <a:ext uri="{FF2B5EF4-FFF2-40B4-BE49-F238E27FC236}">
                <a16:creationId xmlns:a16="http://schemas.microsoft.com/office/drawing/2014/main" id="{970E0ADF-1C77-0E4D-A4C9-1BF27A565F17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1279660" y="2539176"/>
            <a:ext cx="1509419" cy="354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B69D71-4315-184D-81CE-FBF2F4CB1839}"/>
              </a:ext>
            </a:extLst>
          </p:cNvPr>
          <p:cNvGrpSpPr/>
          <p:nvPr/>
        </p:nvGrpSpPr>
        <p:grpSpPr>
          <a:xfrm>
            <a:off x="2978568" y="2517732"/>
            <a:ext cx="923780" cy="904076"/>
            <a:chOff x="6771247" y="2054320"/>
            <a:chExt cx="923780" cy="904076"/>
          </a:xfrm>
        </p:grpSpPr>
        <p:cxnSp>
          <p:nvCxnSpPr>
            <p:cNvPr id="14" name="直线箭头连接符 18">
              <a:extLst>
                <a:ext uri="{FF2B5EF4-FFF2-40B4-BE49-F238E27FC236}">
                  <a16:creationId xmlns:a16="http://schemas.microsoft.com/office/drawing/2014/main" id="{A0CDB2FF-FE3E-5743-8F68-FB78E480238F}"/>
                </a:ext>
              </a:extLst>
            </p:cNvPr>
            <p:cNvCxnSpPr>
              <a:cxnSpLocks/>
            </p:cNvCxnSpPr>
            <p:nvPr/>
          </p:nvCxnSpPr>
          <p:spPr>
            <a:xfrm>
              <a:off x="6771247" y="2054320"/>
              <a:ext cx="923780" cy="3542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线箭头连接符 26">
              <a:extLst>
                <a:ext uri="{FF2B5EF4-FFF2-40B4-BE49-F238E27FC236}">
                  <a16:creationId xmlns:a16="http://schemas.microsoft.com/office/drawing/2014/main" id="{FFA4FDAA-D85E-4744-A6FA-34C2CC9E48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1247" y="2474872"/>
              <a:ext cx="923780" cy="861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线箭头连接符 29">
              <a:extLst>
                <a:ext uri="{FF2B5EF4-FFF2-40B4-BE49-F238E27FC236}">
                  <a16:creationId xmlns:a16="http://schemas.microsoft.com/office/drawing/2014/main" id="{D18C7B40-7726-BA45-939A-624B8DF8B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1247" y="2585448"/>
              <a:ext cx="923780" cy="3729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0F1DC95-FF31-5E4E-A7B1-F94260B5C603}"/>
                </a:ext>
              </a:extLst>
            </p:cNvPr>
            <p:cNvSpPr txBox="1"/>
            <p:nvPr/>
          </p:nvSpPr>
          <p:spPr>
            <a:xfrm>
              <a:off x="6843559" y="2244039"/>
              <a:ext cx="707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max</a:t>
              </a:r>
              <a:endParaRPr kumimoji="1"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55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在分词中采用</a:t>
            </a:r>
            <a:r>
              <a:rPr lang="en-US" altLang="zh-CN" dirty="0"/>
              <a:t>HMM</a:t>
            </a:r>
            <a:r>
              <a:rPr lang="zh-CN" altLang="en-US" dirty="0"/>
              <a:t>模型：</a:t>
            </a:r>
            <a:r>
              <a:rPr kumimoji="1" lang="zh-CN" altLang="en-US" dirty="0"/>
              <a:t>如何与分词关联上？</a:t>
            </a:r>
            <a:endParaRPr kumimoji="1" lang="en-US" altLang="zh-CN" dirty="0"/>
          </a:p>
          <a:p>
            <a:pPr lvl="1"/>
            <a:r>
              <a:rPr kumimoji="1" lang="zh-CN" altLang="en-US" sz="1600" dirty="0"/>
              <a:t>假设：每一个字符都是由标签所代表的类中随机产生的</a:t>
            </a:r>
            <a:endParaRPr kumimoji="1" lang="en-US" altLang="zh-CN" sz="1600" dirty="0"/>
          </a:p>
          <a:p>
            <a:pPr lvl="2"/>
            <a:r>
              <a:rPr kumimoji="1" lang="zh-CN" altLang="en-US" b="1" dirty="0">
                <a:solidFill>
                  <a:srgbClr val="FF0000"/>
                </a:solidFill>
              </a:rPr>
              <a:t>观测：</a:t>
            </a:r>
            <a:r>
              <a:rPr kumimoji="1" lang="zh-CN" altLang="en-US" dirty="0"/>
              <a:t>字串，每一个字符看成掷一次骰子的结果</a:t>
            </a:r>
            <a:endParaRPr kumimoji="1" lang="en-US" altLang="zh-CN" dirty="0"/>
          </a:p>
          <a:p>
            <a:pPr marL="800100" lvl="2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</a:rPr>
              <a:t>市 场 中 国 有 企 业 才 能 发 展</a:t>
            </a:r>
            <a:r>
              <a:rPr lang="en-US" altLang="zh-CN" dirty="0"/>
              <a:t> </a:t>
            </a:r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隐状态：</a:t>
            </a:r>
            <a:r>
              <a:rPr lang="zh-CN" altLang="en-US" dirty="0"/>
              <a:t>标签序列，选取骰子的序列</a:t>
            </a:r>
            <a:endParaRPr lang="en-US" altLang="zh-CN" dirty="0"/>
          </a:p>
          <a:p>
            <a:pPr marL="800100" lvl="2" indent="0">
              <a:buNone/>
            </a:pPr>
            <a:r>
              <a:rPr lang="en-US" altLang="zh-CN" dirty="0"/>
              <a:t>	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S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 </a:t>
            </a:r>
            <a:r>
              <a:rPr lang="en-US" altLang="zh-CN" dirty="0"/>
              <a:t>E</a:t>
            </a:r>
            <a:r>
              <a:rPr lang="zh-CN" altLang="en-US" dirty="0"/>
              <a:t>  </a:t>
            </a:r>
            <a:r>
              <a:rPr lang="en-US" altLang="zh-CN" dirty="0"/>
              <a:t>B</a:t>
            </a:r>
            <a:r>
              <a:rPr lang="zh-CN" altLang="en-US" dirty="0"/>
              <a:t>  </a:t>
            </a:r>
            <a:r>
              <a:rPr lang="en-US" altLang="zh-CN" dirty="0"/>
              <a:t>E</a:t>
            </a:r>
          </a:p>
          <a:p>
            <a:pPr lvl="1"/>
            <a:r>
              <a:rPr kumimoji="1" lang="zh-CN" altLang="en-US" sz="1600" dirty="0"/>
              <a:t>和掷骰子相比</a:t>
            </a:r>
            <a:endParaRPr kumimoji="1" lang="en-US" altLang="zh-CN" sz="1600" dirty="0"/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隐状态选取，不是等概率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3"/>
            <a:r>
              <a:rPr lang="zh-CN" altLang="en-US" sz="1600" b="1" dirty="0"/>
              <a:t>硬性规则</a:t>
            </a:r>
            <a:r>
              <a:rPr lang="zh-CN" altLang="en-US" sz="1600" dirty="0"/>
              <a:t>：</a:t>
            </a:r>
            <a:r>
              <a:rPr lang="en-US" altLang="zh-CN" sz="1600" dirty="0"/>
              <a:t>B</a:t>
            </a:r>
            <a:r>
              <a:rPr lang="zh-CN" altLang="en-US" sz="1600" dirty="0"/>
              <a:t>后面不能立即再出现</a:t>
            </a:r>
            <a:r>
              <a:rPr lang="en-US" altLang="zh-CN" sz="1600" dirty="0"/>
              <a:t>B</a:t>
            </a:r>
          </a:p>
          <a:p>
            <a:pPr lvl="3"/>
            <a:r>
              <a:rPr lang="zh-CN" altLang="en-US" sz="1600" b="1" dirty="0"/>
              <a:t>概率规则</a:t>
            </a:r>
            <a:r>
              <a:rPr lang="zh-CN" altLang="en-US" sz="1600" dirty="0"/>
              <a:t>：对于中文大部分都是两字词，因此</a:t>
            </a:r>
            <a:r>
              <a:rPr lang="en-US" altLang="zh-CN" sz="1600" dirty="0"/>
              <a:t>B</a:t>
            </a:r>
            <a:r>
              <a:rPr lang="zh-CN" altLang="en-US" sz="1600" dirty="0"/>
              <a:t>后面出现</a:t>
            </a:r>
            <a:r>
              <a:rPr lang="en-US" altLang="zh-CN" sz="1600" dirty="0"/>
              <a:t>E</a:t>
            </a:r>
            <a:r>
              <a:rPr lang="zh-CN" altLang="en-US" sz="1600" dirty="0"/>
              <a:t>的概率比出现</a:t>
            </a:r>
            <a:r>
              <a:rPr lang="en-US" altLang="zh-CN" sz="1600" dirty="0"/>
              <a:t>I</a:t>
            </a:r>
            <a:r>
              <a:rPr lang="zh-CN" altLang="en-US" sz="1600" dirty="0"/>
              <a:t>的概率要大</a:t>
            </a:r>
            <a:endParaRPr kumimoji="1" lang="en-US" altLang="zh-CN" sz="1600" dirty="0"/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隐状态</a:t>
            </a:r>
            <a:r>
              <a:rPr kumimoji="1" lang="en-US" altLang="zh-CN" dirty="0">
                <a:solidFill>
                  <a:srgbClr val="C00000"/>
                </a:solidFill>
              </a:rPr>
              <a:t>-&gt;</a:t>
            </a:r>
            <a:r>
              <a:rPr kumimoji="1" lang="zh-CN" altLang="en-US" dirty="0">
                <a:solidFill>
                  <a:srgbClr val="C00000"/>
                </a:solidFill>
              </a:rPr>
              <a:t>观测的生成概率，也不是等概率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285750" indent="-28575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文本分析任务之词法分析</a:t>
            </a:r>
            <a:endParaRPr lang="en-US" altLang="zh-CN" dirty="0"/>
          </a:p>
          <a:p>
            <a:pPr lvl="1" algn="just"/>
            <a:r>
              <a:rPr lang="zh-CN" altLang="en-US" sz="1700" dirty="0"/>
              <a:t>词法分析是将构成句子的</a:t>
            </a:r>
            <a:r>
              <a:rPr lang="zh-CN" altLang="en-US" sz="1700" b="1" dirty="0"/>
              <a:t>字符序列</a:t>
            </a:r>
            <a:r>
              <a:rPr lang="zh-CN" altLang="en-US" sz="1700" dirty="0"/>
              <a:t>转换为</a:t>
            </a:r>
            <a:r>
              <a:rPr lang="zh-CN" altLang="en-US" sz="1700" b="1" dirty="0"/>
              <a:t>词的序列</a:t>
            </a:r>
            <a:r>
              <a:rPr lang="zh-CN" altLang="en-US" sz="1700" dirty="0"/>
              <a:t>，并对每个词加上语法或语义标记</a:t>
            </a:r>
            <a:endParaRPr lang="zh-CN" altLang="zh-CN" sz="1700" dirty="0"/>
          </a:p>
          <a:p>
            <a:pPr lvl="2" algn="just"/>
            <a:r>
              <a:rPr lang="zh-CN" altLang="zh-CN" sz="1700" b="1" dirty="0">
                <a:solidFill>
                  <a:srgbClr val="C00000"/>
                </a:solidFill>
              </a:rPr>
              <a:t>分词</a:t>
            </a:r>
            <a:r>
              <a:rPr lang="zh-CN" altLang="en-US" sz="1700" dirty="0"/>
              <a:t>：</a:t>
            </a:r>
            <a:r>
              <a:rPr lang="zh-CN" altLang="zh-CN" sz="1700" dirty="0"/>
              <a:t>对句子进行分词，完成该功能的软件称为分词器</a:t>
            </a:r>
            <a:r>
              <a:rPr lang="en-US" altLang="zh-CN" sz="1700" dirty="0"/>
              <a:t>(Tokenizer)</a:t>
            </a:r>
          </a:p>
          <a:p>
            <a:pPr lvl="2" algn="just"/>
            <a:r>
              <a:rPr lang="zh-CN" altLang="zh-CN" sz="1700" b="1" dirty="0">
                <a:solidFill>
                  <a:srgbClr val="C00000"/>
                </a:solidFill>
              </a:rPr>
              <a:t>词性标注</a:t>
            </a:r>
            <a:r>
              <a:rPr lang="zh-CN" altLang="en-US" sz="1700" dirty="0"/>
              <a:t>： </a:t>
            </a:r>
            <a:r>
              <a:rPr lang="en-US" altLang="zh-CN" sz="1700" dirty="0"/>
              <a:t>Part-of-Speech Tagger</a:t>
            </a:r>
            <a:r>
              <a:rPr lang="zh-CN" altLang="zh-CN" sz="1700" dirty="0"/>
              <a:t>，</a:t>
            </a:r>
            <a:r>
              <a:rPr lang="zh-CN" altLang="en-US" sz="1700" dirty="0"/>
              <a:t>（</a:t>
            </a:r>
            <a:r>
              <a:rPr lang="zh-CN" altLang="zh-CN" sz="1700" dirty="0"/>
              <a:t>简称</a:t>
            </a:r>
            <a:r>
              <a:rPr lang="en-US" altLang="zh-CN" sz="1700" dirty="0"/>
              <a:t>POS Tagger</a:t>
            </a:r>
            <a:r>
              <a:rPr lang="zh-CN" altLang="en-US" sz="1700" dirty="0"/>
              <a:t>）</a:t>
            </a:r>
            <a:r>
              <a:rPr lang="zh-CN" altLang="zh-CN" sz="1700" dirty="0"/>
              <a:t>分析某种语言的文本，然后针对每个词</a:t>
            </a:r>
            <a:r>
              <a:rPr lang="en-US" altLang="zh-CN" sz="1700" dirty="0"/>
              <a:t>(Word</a:t>
            </a:r>
            <a:r>
              <a:rPr lang="zh-CN" altLang="zh-CN" sz="1700" dirty="0"/>
              <a:t>或者</a:t>
            </a:r>
            <a:r>
              <a:rPr lang="en-US" altLang="zh-CN" sz="1700" dirty="0"/>
              <a:t>Token)</a:t>
            </a:r>
            <a:r>
              <a:rPr lang="zh-CN" altLang="zh-CN" sz="1700" dirty="0"/>
              <a:t>赋予</a:t>
            </a:r>
            <a:r>
              <a:rPr lang="en-US" altLang="zh-CN" sz="1700" dirty="0"/>
              <a:t>POS</a:t>
            </a:r>
            <a:r>
              <a:rPr lang="zh-CN" altLang="zh-CN" sz="1700" dirty="0"/>
              <a:t>标记，比如</a:t>
            </a:r>
            <a:r>
              <a:rPr lang="zh-CN" altLang="zh-CN" sz="1700" dirty="0">
                <a:solidFill>
                  <a:srgbClr val="C00000"/>
                </a:solidFill>
              </a:rPr>
              <a:t>名词</a:t>
            </a:r>
            <a:r>
              <a:rPr lang="en-US" altLang="zh-CN" sz="1700" dirty="0">
                <a:solidFill>
                  <a:srgbClr val="C00000"/>
                </a:solidFill>
              </a:rPr>
              <a:t>(Noun)</a:t>
            </a:r>
            <a:r>
              <a:rPr lang="zh-CN" altLang="zh-CN" sz="1700" dirty="0">
                <a:solidFill>
                  <a:srgbClr val="C00000"/>
                </a:solidFill>
              </a:rPr>
              <a:t>、动词</a:t>
            </a:r>
            <a:r>
              <a:rPr lang="en-US" altLang="zh-CN" sz="1700" dirty="0">
                <a:solidFill>
                  <a:srgbClr val="C00000"/>
                </a:solidFill>
              </a:rPr>
              <a:t>(Verb)</a:t>
            </a:r>
            <a:r>
              <a:rPr lang="zh-CN" altLang="zh-CN" sz="1700" dirty="0">
                <a:solidFill>
                  <a:srgbClr val="C00000"/>
                </a:solidFill>
              </a:rPr>
              <a:t>、形容词</a:t>
            </a:r>
            <a:r>
              <a:rPr lang="en-US" altLang="zh-CN" sz="1700" dirty="0">
                <a:solidFill>
                  <a:srgbClr val="C00000"/>
                </a:solidFill>
              </a:rPr>
              <a:t>(Adjective)</a:t>
            </a:r>
            <a:r>
              <a:rPr lang="zh-CN" altLang="zh-CN" sz="1700" dirty="0">
                <a:solidFill>
                  <a:srgbClr val="C00000"/>
                </a:solidFill>
              </a:rPr>
              <a:t>等</a:t>
            </a:r>
            <a:endParaRPr lang="en-US" altLang="zh-CN" sz="1700" dirty="0">
              <a:solidFill>
                <a:srgbClr val="C00000"/>
              </a:solidFill>
            </a:endParaRPr>
          </a:p>
          <a:p>
            <a:pPr lvl="2" algn="just"/>
            <a:r>
              <a:rPr lang="zh-CN" altLang="en-US" sz="1700" b="1" dirty="0">
                <a:solidFill>
                  <a:srgbClr val="C00000"/>
                </a:solidFill>
              </a:rPr>
              <a:t>命名实体识别</a:t>
            </a:r>
            <a:endParaRPr lang="en-US" altLang="zh-CN" sz="1700" b="1" dirty="0">
              <a:solidFill>
                <a:srgbClr val="C00000"/>
              </a:solidFill>
            </a:endParaRPr>
          </a:p>
          <a:p>
            <a:pPr lvl="2" algn="just"/>
            <a:r>
              <a:rPr lang="zh-CN" altLang="en-US" sz="1700" b="1" dirty="0">
                <a:solidFill>
                  <a:srgbClr val="C00000"/>
                </a:solidFill>
              </a:rPr>
              <a:t>词义消歧</a:t>
            </a:r>
            <a:endParaRPr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19242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 fontScale="77500" lnSpcReduction="20000"/>
              </a:bodyPr>
              <a:lstStyle/>
              <a:p>
                <a:pPr marL="285750" indent="-285750">
                  <a:lnSpc>
                    <a:spcPct val="120000"/>
                  </a:lnSpc>
                </a:pPr>
                <a:r>
                  <a:rPr lang="zh-CN" altLang="en-US" dirty="0"/>
                  <a:t>在分词中采用</a:t>
                </a:r>
                <a:r>
                  <a:rPr lang="en-US" altLang="zh-CN" dirty="0"/>
                  <a:t>HMM</a:t>
                </a:r>
                <a:r>
                  <a:rPr lang="zh-CN" altLang="en-US" dirty="0"/>
                  <a:t>模型：</a:t>
                </a:r>
                <a:r>
                  <a:rPr kumimoji="1" lang="zh-CN" altLang="en-US" dirty="0"/>
                  <a:t>如何表示并求解这些概率？</a:t>
                </a:r>
                <a:endParaRPr kumimoji="1"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需要求解的参数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隐状态选取（状态转移）概率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隐状态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-&gt;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观测的生成概率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zh-CN" altLang="en-US" dirty="0"/>
                  <a:t>通常将这些概率表达为参数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zh-CN" altLang="en-US" dirty="0"/>
                  <a:t>的函数</a:t>
                </a:r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⟨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endChr m:val="⟩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（"/>
                        <m:endChr m:val="）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⟨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endChr m:val="⟩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𝜙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zh-CN" altLang="en-US" dirty="0"/>
                  <a:t>为特征</a:t>
                </a:r>
                <a:endParaRPr kumimoji="1"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机器学习对参数进行求解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kumimoji="1" lang="zh-CN" altLang="en-US" dirty="0"/>
                  <a:t>给定标注数据集</a:t>
                </a:r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zh-CN" altLang="en-US" dirty="0"/>
                  <a:t>获取每一个（观测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，标签</a:t>
                </a:r>
                <a:r>
                  <a:rPr kumimoji="1" lang="en-US" altLang="zh-CN" dirty="0"/>
                  <a:t>Y</a:t>
                </a:r>
                <a:r>
                  <a:rPr kumimoji="1" lang="zh-CN" altLang="en-US" dirty="0"/>
                  <a:t>）的概率</a:t>
                </a:r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zh-CN" altLang="en-US" dirty="0"/>
                  <a:t>最大似然估计：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func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limLow>
                      <m:limLow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 </m:t>
                        </m:r>
                      </m:lim>
                    </m:limLow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296" t="-464" b="-9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52ED4E6E-4816-204F-BD76-0EBCE6217BDA}"/>
              </a:ext>
            </a:extLst>
          </p:cNvPr>
          <p:cNvGrpSpPr/>
          <p:nvPr/>
        </p:nvGrpSpPr>
        <p:grpSpPr>
          <a:xfrm>
            <a:off x="5008105" y="1248453"/>
            <a:ext cx="3993876" cy="3078394"/>
            <a:chOff x="4977000" y="795672"/>
            <a:chExt cx="3993876" cy="307839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3182ACA-486B-D74C-B373-005A704198A4}"/>
                </a:ext>
              </a:extLst>
            </p:cNvPr>
            <p:cNvSpPr txBox="1"/>
            <p:nvPr/>
          </p:nvSpPr>
          <p:spPr>
            <a:xfrm>
              <a:off x="5637912" y="1196410"/>
              <a:ext cx="3332964" cy="267765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观测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：市场  中  国有 企业 才能 发展</a:t>
              </a:r>
              <a:endPara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标签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  <a:p>
              <a:endPara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观测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zh-CN" altLang="en-US" sz="1400" u="sng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南 京 市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u="sng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长 江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zh-CN" altLang="en-US" sz="1400" u="sng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大 桥</a:t>
              </a:r>
              <a:endParaRPr lang="en-US" altLang="zh-CN" sz="1400" u="sng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标签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  <a:p>
              <a:endPara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</a:p>
            <a:p>
              <a:endPara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观测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：他 真 </a:t>
              </a:r>
              <a:r>
                <a:rPr lang="zh-CN" altLang="en-US" sz="1400" u="sng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小 气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，象 个 </a:t>
              </a:r>
              <a:r>
                <a:rPr lang="zh-CN" altLang="en-US" sz="1400" u="sng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铁 公 鸡</a:t>
              </a:r>
              <a:endParaRPr lang="en-US" altLang="zh-CN" sz="1400" u="sng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标签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  <a:p>
              <a:endPara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98E3AED1-312B-3846-B62F-3415C59574DB}"/>
                    </a:ext>
                  </a:extLst>
                </p:cNvPr>
                <p:cNvSpPr txBox="1"/>
                <p:nvPr/>
              </p:nvSpPr>
              <p:spPr>
                <a:xfrm>
                  <a:off x="5090012" y="1279304"/>
                  <a:ext cx="45743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98E3AED1-312B-3846-B62F-3415C59574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012" y="1279304"/>
                  <a:ext cx="45743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126DB71-CB52-594D-814C-F5F1875101F8}"/>
                </a:ext>
              </a:extLst>
            </p:cNvPr>
            <p:cNvSpPr/>
            <p:nvPr/>
          </p:nvSpPr>
          <p:spPr>
            <a:xfrm>
              <a:off x="4977000" y="795672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dirty="0"/>
                <a:t>概率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3891143-F46D-A14E-895F-5466400E268B}"/>
                    </a:ext>
                  </a:extLst>
                </p:cNvPr>
                <p:cNvSpPr txBox="1"/>
                <p:nvPr/>
              </p:nvSpPr>
              <p:spPr>
                <a:xfrm>
                  <a:off x="5090012" y="1953675"/>
                  <a:ext cx="46275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3891143-F46D-A14E-895F-5466400E2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012" y="1953675"/>
                  <a:ext cx="46275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7195709-E877-9F4E-99D3-550BAAB73CE7}"/>
                    </a:ext>
                  </a:extLst>
                </p:cNvPr>
                <p:cNvSpPr txBox="1"/>
                <p:nvPr/>
              </p:nvSpPr>
              <p:spPr>
                <a:xfrm>
                  <a:off x="5141883" y="2997409"/>
                  <a:ext cx="49552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7195709-E877-9F4E-99D3-550BAAB73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883" y="2997409"/>
                  <a:ext cx="49552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椭圆形标注 2"/>
          <p:cNvSpPr/>
          <p:nvPr/>
        </p:nvSpPr>
        <p:spPr>
          <a:xfrm>
            <a:off x="5715786" y="596767"/>
            <a:ext cx="3332964" cy="760396"/>
          </a:xfrm>
          <a:prstGeom prst="wedgeEllipseCallout">
            <a:avLst>
              <a:gd name="adj1" fmla="val -56"/>
              <a:gd name="adj2" fmla="val 8860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 dirty="0">
                <a:solidFill>
                  <a:sysClr val="windowText" lastClr="000000"/>
                </a:solidFill>
              </a:rPr>
              <a:t>找出产生这些文字序列的最优隐藏状态序列：怀特比算法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3371850" y="2352593"/>
            <a:ext cx="1839421" cy="760396"/>
          </a:xfrm>
          <a:prstGeom prst="wedgeEllipseCallout">
            <a:avLst>
              <a:gd name="adj1" fmla="val -61694"/>
              <a:gd name="adj2" fmla="val -3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通过训练数据计算参数</a:t>
            </a:r>
          </a:p>
        </p:txBody>
      </p:sp>
    </p:spTree>
    <p:extLst>
      <p:ext uri="{BB962C8B-B14F-4D97-AF65-F5344CB8AC3E}">
        <p14:creationId xmlns:p14="http://schemas.microsoft.com/office/powerpoint/2010/main" val="2598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dirty="0"/>
              <a:t>常用的基于统计的分词（序列标注）模型</a:t>
            </a:r>
            <a:endParaRPr kumimoji="1" lang="en-US" altLang="zh-CN" dirty="0"/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常用的模型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隐马尔科夫模型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(Hidden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HMM)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最大熵马尔科夫模型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(Maximum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MEMM)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条件随机场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CRF)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只需提供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新训练数据和新特征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即可更新（重新训练）分词模型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全局（而非局部）的结果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判断一个句子整体分词的好坏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特征可以包含更加丰富的信息：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是否在字典中出现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当前字的特征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前后字的特征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前一个字和后一个字的组合特征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前一个字和后一个字的标签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4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08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分词实践：中文分词工具</a:t>
            </a:r>
            <a:endParaRPr kumimoji="1" lang="en-US" altLang="zh-CN" dirty="0"/>
          </a:p>
          <a:p>
            <a:pPr lvl="1" algn="just">
              <a:lnSpc>
                <a:spcPct val="120000"/>
              </a:lnSpc>
            </a:pPr>
            <a:r>
              <a:rPr lang="en-US" altLang="zh-CN" b="1" dirty="0">
                <a:hlinkClick r:id="rId2"/>
              </a:rPr>
              <a:t>Jieba </a:t>
            </a:r>
            <a:r>
              <a:rPr lang="zh-CN" altLang="en-US" b="1" dirty="0">
                <a:hlinkClick r:id="rId2"/>
              </a:rPr>
              <a:t>结巴中文分词</a:t>
            </a:r>
            <a:r>
              <a:rPr lang="zh-CN" altLang="en-US" b="1" dirty="0"/>
              <a:t> ：</a:t>
            </a:r>
            <a:r>
              <a:rPr lang="en-US" altLang="zh-CN" b="1" dirty="0"/>
              <a:t>(Python</a:t>
            </a:r>
            <a:r>
              <a:rPr lang="zh-CN" altLang="en-US" b="1" dirty="0"/>
              <a:t>及大量其它编程语言衍生</a:t>
            </a:r>
            <a:r>
              <a:rPr lang="en-US" altLang="zh-CN" b="1" dirty="0"/>
              <a:t>) </a:t>
            </a:r>
            <a:r>
              <a:rPr lang="zh-CN" altLang="en-US" b="1" dirty="0"/>
              <a:t>做最好的 </a:t>
            </a:r>
            <a:r>
              <a:rPr lang="en-US" altLang="zh-CN" b="1" dirty="0"/>
              <a:t>Python </a:t>
            </a:r>
            <a:r>
              <a:rPr lang="zh-CN" altLang="en-US" b="1" dirty="0"/>
              <a:t>中文分词组件</a:t>
            </a:r>
          </a:p>
          <a:p>
            <a:pPr lvl="1" algn="just">
              <a:lnSpc>
                <a:spcPct val="120000"/>
              </a:lnSpc>
            </a:pPr>
            <a:r>
              <a:rPr lang="zh-CN" altLang="en-US" b="1" dirty="0">
                <a:hlinkClick r:id="rId3"/>
              </a:rPr>
              <a:t>北大中文分词工具</a:t>
            </a:r>
            <a:r>
              <a:rPr lang="zh-CN" altLang="en-US" b="1" dirty="0"/>
              <a:t>： </a:t>
            </a:r>
            <a:r>
              <a:rPr lang="en-US" altLang="zh-CN" b="1" dirty="0"/>
              <a:t>(Python) </a:t>
            </a:r>
            <a:r>
              <a:rPr lang="zh-CN" altLang="en-US" b="1" dirty="0"/>
              <a:t>高准确度中文分词工具，简单易用，跟现有开源工具相比大幅提高了分词的准确率。</a:t>
            </a:r>
          </a:p>
          <a:p>
            <a:pPr lvl="1" algn="just">
              <a:lnSpc>
                <a:spcPct val="120000"/>
              </a:lnSpc>
            </a:pPr>
            <a:r>
              <a:rPr lang="en-US" altLang="zh-CN" b="1" dirty="0" err="1">
                <a:hlinkClick r:id="rId4"/>
              </a:rPr>
              <a:t>kcws</a:t>
            </a:r>
            <a:r>
              <a:rPr lang="en-US" altLang="zh-CN" b="1" dirty="0">
                <a:hlinkClick r:id="rId4"/>
              </a:rPr>
              <a:t> </a:t>
            </a:r>
            <a:r>
              <a:rPr lang="zh-CN" altLang="en-US" b="1" dirty="0">
                <a:hlinkClick r:id="rId4"/>
              </a:rPr>
              <a:t>深度学习中文分词</a:t>
            </a:r>
            <a:r>
              <a:rPr lang="zh-CN" altLang="en-US" b="1" dirty="0"/>
              <a:t> ：</a:t>
            </a:r>
            <a:r>
              <a:rPr lang="en-US" altLang="zh-CN" b="1" dirty="0"/>
              <a:t>(Python) </a:t>
            </a:r>
            <a:r>
              <a:rPr lang="en-US" altLang="zh-CN" b="1" dirty="0" err="1"/>
              <a:t>BiLSTM+CRF</a:t>
            </a:r>
            <a:r>
              <a:rPr lang="zh-CN" altLang="en-US" b="1" dirty="0"/>
              <a:t>与</a:t>
            </a:r>
            <a:r>
              <a:rPr lang="en-US" altLang="zh-CN" b="1" dirty="0"/>
              <a:t>IDCNN+CRF</a:t>
            </a:r>
          </a:p>
          <a:p>
            <a:pPr lvl="1" algn="just">
              <a:lnSpc>
                <a:spcPct val="120000"/>
              </a:lnSpc>
            </a:pPr>
            <a:r>
              <a:rPr lang="en-US" altLang="zh-CN" dirty="0">
                <a:hlinkClick r:id="rId5"/>
              </a:rPr>
              <a:t>ID-CNN-CWS</a:t>
            </a:r>
            <a:r>
              <a:rPr lang="en-US" altLang="zh-CN" dirty="0"/>
              <a:t> </a:t>
            </a:r>
            <a:r>
              <a:rPr lang="zh-CN" altLang="en-US" dirty="0"/>
              <a:t>：</a:t>
            </a:r>
            <a:r>
              <a:rPr lang="en-US" altLang="zh-CN" dirty="0"/>
              <a:t>(Python) Iterated Dilated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膨胀</a:t>
            </a:r>
            <a:r>
              <a:rPr lang="zh-CN" altLang="en-US" dirty="0"/>
              <a:t>）</a:t>
            </a:r>
            <a:r>
              <a:rPr lang="en-US" altLang="zh-CN" dirty="0"/>
              <a:t> Convolutions for Chinese Word Segmentation</a:t>
            </a:r>
          </a:p>
          <a:p>
            <a:pPr lvl="1" algn="just">
              <a:lnSpc>
                <a:spcPct val="120000"/>
              </a:lnSpc>
            </a:pPr>
            <a:r>
              <a:rPr lang="en-US" altLang="zh-CN" dirty="0">
                <a:hlinkClick r:id="rId6"/>
              </a:rPr>
              <a:t>Genius </a:t>
            </a:r>
            <a:r>
              <a:rPr lang="zh-CN" altLang="en-US" dirty="0">
                <a:hlinkClick r:id="rId6"/>
              </a:rPr>
              <a:t>中文分词</a:t>
            </a:r>
            <a:r>
              <a:rPr lang="zh-CN" altLang="en-US" dirty="0"/>
              <a:t>： </a:t>
            </a:r>
            <a:r>
              <a:rPr lang="en-US" altLang="zh-CN" dirty="0"/>
              <a:t>(Python) Genius</a:t>
            </a:r>
            <a:r>
              <a:rPr lang="zh-CN" altLang="en-US" dirty="0"/>
              <a:t>是一个开源的</a:t>
            </a:r>
            <a:r>
              <a:rPr lang="en-US" altLang="zh-CN" dirty="0"/>
              <a:t>python</a:t>
            </a:r>
            <a:r>
              <a:rPr lang="zh-CN" altLang="en-US" dirty="0"/>
              <a:t>中文分词组件，采用 </a:t>
            </a:r>
            <a:r>
              <a:rPr lang="en-US" altLang="zh-CN" dirty="0"/>
              <a:t>CRF(Conditional Random Field)</a:t>
            </a:r>
            <a:r>
              <a:rPr lang="zh-CN" altLang="en-US" dirty="0"/>
              <a:t>条件随机场算法。</a:t>
            </a:r>
          </a:p>
          <a:p>
            <a:pPr lvl="1" algn="just">
              <a:lnSpc>
                <a:spcPct val="120000"/>
              </a:lnSpc>
            </a:pPr>
            <a:r>
              <a:rPr lang="en-US" altLang="zh-CN" dirty="0" err="1">
                <a:hlinkClick r:id="rId7"/>
              </a:rPr>
              <a:t>loso</a:t>
            </a:r>
            <a:r>
              <a:rPr lang="en-US" altLang="zh-CN" dirty="0">
                <a:hlinkClick r:id="rId7"/>
              </a:rPr>
              <a:t> </a:t>
            </a:r>
            <a:r>
              <a:rPr lang="zh-CN" altLang="en-US" dirty="0">
                <a:hlinkClick r:id="rId7"/>
              </a:rPr>
              <a:t>中文分词</a:t>
            </a:r>
            <a:r>
              <a:rPr lang="zh-CN" altLang="en-US" dirty="0"/>
              <a:t> ：</a:t>
            </a:r>
            <a:r>
              <a:rPr lang="en-US" altLang="zh-CN" dirty="0"/>
              <a:t>(Python)</a:t>
            </a:r>
          </a:p>
          <a:p>
            <a:pPr lvl="1" algn="just">
              <a:lnSpc>
                <a:spcPct val="120000"/>
              </a:lnSpc>
            </a:pPr>
            <a:r>
              <a:rPr lang="en-US" altLang="zh-CN" dirty="0" err="1">
                <a:hlinkClick r:id="rId8"/>
              </a:rPr>
              <a:t>yaha</a:t>
            </a:r>
            <a:r>
              <a:rPr lang="en-US" altLang="zh-CN" dirty="0">
                <a:hlinkClick r:id="rId8"/>
              </a:rPr>
              <a:t> "</a:t>
            </a:r>
            <a:r>
              <a:rPr lang="zh-CN" altLang="en-US" dirty="0">
                <a:hlinkClick r:id="rId8"/>
              </a:rPr>
              <a:t>哑哈</a:t>
            </a:r>
            <a:r>
              <a:rPr lang="en-US" altLang="zh-CN" dirty="0">
                <a:hlinkClick r:id="rId8"/>
              </a:rPr>
              <a:t>"</a:t>
            </a:r>
            <a:r>
              <a:rPr lang="zh-CN" altLang="en-US" dirty="0">
                <a:hlinkClick r:id="rId8"/>
              </a:rPr>
              <a:t>中文分词</a:t>
            </a:r>
            <a:r>
              <a:rPr lang="zh-CN" altLang="en-US" dirty="0"/>
              <a:t> </a:t>
            </a:r>
            <a:r>
              <a:rPr lang="en-US" altLang="zh-CN" dirty="0"/>
              <a:t>(Python)</a:t>
            </a:r>
          </a:p>
          <a:p>
            <a:pPr lvl="1" algn="just">
              <a:lnSpc>
                <a:spcPct val="120000"/>
              </a:lnSpc>
            </a:pPr>
            <a:r>
              <a:rPr lang="en-US" altLang="zh-CN" dirty="0" err="1">
                <a:hlinkClick r:id="rId9"/>
              </a:rPr>
              <a:t>ChineseWordSegmentation</a:t>
            </a:r>
            <a:r>
              <a:rPr lang="zh-CN" altLang="en-US" dirty="0"/>
              <a:t>：</a:t>
            </a:r>
            <a:r>
              <a:rPr lang="en-US" altLang="zh-CN" dirty="0"/>
              <a:t> (Python) Chinese word segmentation algorithm without corpus</a:t>
            </a:r>
            <a:r>
              <a:rPr lang="zh-CN" altLang="en-US" dirty="0"/>
              <a:t>（无需语料库的中文分词）</a:t>
            </a:r>
          </a:p>
          <a:p>
            <a:pPr lvl="1">
              <a:lnSpc>
                <a:spcPct val="120000"/>
              </a:lnSpc>
            </a:pP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267326" y="4658084"/>
            <a:ext cx="696387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kumimoji="1" lang="zh-CN" altLang="en-US" dirty="0"/>
              <a:t>资料来源： </a:t>
            </a:r>
            <a:r>
              <a:rPr kumimoji="1" lang="en-US" altLang="zh-CN" dirty="0">
                <a:hlinkClick r:id="rId10"/>
              </a:rPr>
              <a:t>https://github.com/crownpku/Awesome-Chinese-NLP</a:t>
            </a:r>
            <a:r>
              <a:rPr kumimoji="1" lang="zh-CN" altLang="en-US" dirty="0"/>
              <a:t> 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233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分词实践：</a:t>
            </a:r>
            <a:r>
              <a:rPr lang="zh-CN" altLang="en-US" dirty="0"/>
              <a:t>结巴分词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https://github.com/fxsjy/jieba</a:t>
            </a:r>
            <a:endParaRPr lang="en-US" altLang="zh-CN" dirty="0"/>
          </a:p>
          <a:p>
            <a:pPr lvl="1"/>
            <a:r>
              <a:rPr lang="zh-CN" altLang="en-US" dirty="0"/>
              <a:t>广为流传的</a:t>
            </a:r>
            <a:r>
              <a:rPr lang="en-US" altLang="zh-CN" dirty="0"/>
              <a:t>Python</a:t>
            </a:r>
            <a:r>
              <a:rPr lang="zh-CN" altLang="en-US" dirty="0"/>
              <a:t>中文处理工具</a:t>
            </a:r>
            <a:endParaRPr lang="en-US" altLang="zh-CN" dirty="0"/>
          </a:p>
          <a:p>
            <a:pPr lvl="1"/>
            <a:r>
              <a:rPr lang="zh-CN" altLang="en-US" dirty="0"/>
              <a:t>最快捷的中文分词工具</a:t>
            </a:r>
            <a:endParaRPr lang="en-US" altLang="zh-CN" dirty="0"/>
          </a:p>
          <a:p>
            <a:pPr lvl="1"/>
            <a:r>
              <a:rPr lang="zh-CN" altLang="en-US" dirty="0"/>
              <a:t>安装： </a:t>
            </a:r>
            <a:r>
              <a:rPr lang="en-US" altLang="zh-CN" dirty="0"/>
              <a:t>pip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 err="1"/>
              <a:t>jieba</a:t>
            </a:r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90" y="1393220"/>
            <a:ext cx="3348372" cy="278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0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分词实践：</a:t>
            </a:r>
            <a:r>
              <a:rPr lang="zh-CN" altLang="en-US" dirty="0"/>
              <a:t>结巴分词</a:t>
            </a:r>
            <a:endParaRPr lang="en-US" altLang="zh-CN" dirty="0"/>
          </a:p>
          <a:p>
            <a:pPr lvl="1"/>
            <a:r>
              <a:rPr lang="zh-CN" altLang="en-US" dirty="0"/>
              <a:t>支持三种分词模式：</a:t>
            </a:r>
          </a:p>
          <a:p>
            <a:pPr lvl="2"/>
            <a:r>
              <a:rPr lang="zh-CN" altLang="en-US" b="1" dirty="0">
                <a:solidFill>
                  <a:srgbClr val="C00000"/>
                </a:solidFill>
              </a:rPr>
              <a:t>精确模式</a:t>
            </a:r>
            <a:r>
              <a:rPr lang="zh-CN" altLang="en-US" dirty="0"/>
              <a:t>，试图将句子</a:t>
            </a:r>
            <a:r>
              <a:rPr lang="zh-CN" altLang="en-US" dirty="0">
                <a:solidFill>
                  <a:srgbClr val="C00000"/>
                </a:solidFill>
              </a:rPr>
              <a:t>最精确地</a:t>
            </a:r>
            <a:r>
              <a:rPr lang="zh-CN" altLang="en-US" dirty="0"/>
              <a:t>切开，适合文本分析</a:t>
            </a:r>
          </a:p>
          <a:p>
            <a:pPr lvl="2"/>
            <a:r>
              <a:rPr lang="zh-CN" altLang="en-US" b="1" dirty="0">
                <a:solidFill>
                  <a:srgbClr val="C00000"/>
                </a:solidFill>
              </a:rPr>
              <a:t>全模式</a:t>
            </a:r>
            <a:r>
              <a:rPr lang="zh-CN" altLang="en-US" dirty="0"/>
              <a:t>，把句子中所有的可以成词的词语都扫描出来</a:t>
            </a:r>
            <a:r>
              <a:rPr lang="en-US" altLang="zh-CN" dirty="0">
                <a:solidFill>
                  <a:srgbClr val="C00000"/>
                </a:solidFill>
              </a:rPr>
              <a:t>, </a:t>
            </a:r>
            <a:r>
              <a:rPr lang="zh-CN" altLang="en-US" dirty="0">
                <a:solidFill>
                  <a:srgbClr val="C00000"/>
                </a:solidFill>
              </a:rPr>
              <a:t>速度非常快</a:t>
            </a:r>
            <a:r>
              <a:rPr lang="zh-CN" altLang="en-US" dirty="0"/>
              <a:t>，但是不能解决歧义</a:t>
            </a:r>
          </a:p>
          <a:p>
            <a:pPr lvl="2"/>
            <a:r>
              <a:rPr lang="zh-CN" altLang="en-US" b="1" dirty="0">
                <a:solidFill>
                  <a:srgbClr val="C00000"/>
                </a:solidFill>
              </a:rPr>
              <a:t>搜索引擎模式</a:t>
            </a:r>
            <a:r>
              <a:rPr lang="zh-CN" altLang="en-US" dirty="0"/>
              <a:t>，在精确模式的基础上，对长词再次切分，</a:t>
            </a:r>
            <a:r>
              <a:rPr lang="zh-CN" altLang="en-US" dirty="0">
                <a:solidFill>
                  <a:srgbClr val="C00000"/>
                </a:solidFill>
              </a:rPr>
              <a:t>提高召回率</a:t>
            </a:r>
            <a:r>
              <a:rPr lang="zh-CN" altLang="en-US" dirty="0"/>
              <a:t>，适合用于搜索引擎分词</a:t>
            </a:r>
          </a:p>
          <a:p>
            <a:pPr lvl="1"/>
            <a:r>
              <a:rPr lang="zh-CN" altLang="en-US" dirty="0"/>
              <a:t>支持</a:t>
            </a:r>
            <a:r>
              <a:rPr lang="zh-CN" altLang="en-US" dirty="0">
                <a:solidFill>
                  <a:srgbClr val="C00000"/>
                </a:solidFill>
              </a:rPr>
              <a:t>繁体</a:t>
            </a:r>
            <a:r>
              <a:rPr lang="zh-CN" altLang="en-US" dirty="0"/>
              <a:t>分词</a:t>
            </a:r>
          </a:p>
          <a:p>
            <a:pPr lvl="1"/>
            <a:r>
              <a:rPr lang="zh-CN" altLang="en-US" dirty="0"/>
              <a:t>支持</a:t>
            </a:r>
            <a:r>
              <a:rPr lang="zh-CN" altLang="en-US" b="1" dirty="0">
                <a:solidFill>
                  <a:srgbClr val="C00000"/>
                </a:solidFill>
              </a:rPr>
              <a:t>自定义词典</a:t>
            </a:r>
          </a:p>
          <a:p>
            <a:pPr lvl="1"/>
            <a:r>
              <a:rPr lang="en-US" altLang="zh-CN" dirty="0"/>
              <a:t>MIT </a:t>
            </a:r>
            <a:r>
              <a:rPr lang="zh-CN" altLang="en-US" dirty="0"/>
              <a:t>授权协议：免费使用和修改</a:t>
            </a:r>
          </a:p>
          <a:p>
            <a:endParaRPr lang="zh-CN" altLang="en-US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071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分词实践：</a:t>
            </a:r>
            <a:r>
              <a:rPr kumimoji="1" lang="en-US" altLang="zh-CN" dirty="0"/>
              <a:t>Jieba</a:t>
            </a:r>
            <a:r>
              <a:rPr kumimoji="1" lang="zh-CN" altLang="en-US" dirty="0"/>
              <a:t>分词</a:t>
            </a:r>
            <a:r>
              <a:rPr kumimoji="1"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Python</a:t>
            </a:r>
            <a:r>
              <a:rPr lang="zh-CN" altLang="en-US" dirty="0"/>
              <a:t>函数调用</a:t>
            </a:r>
            <a:endParaRPr lang="en-US" altLang="zh-CN" dirty="0"/>
          </a:p>
          <a:p>
            <a:pPr lvl="1"/>
            <a:r>
              <a:rPr lang="zh-CN" altLang="en-US" dirty="0"/>
              <a:t>直接使用无需准备训练数据</a:t>
            </a:r>
            <a:endParaRPr lang="en-US" altLang="zh-CN" dirty="0"/>
          </a:p>
          <a:p>
            <a:pPr lvl="1"/>
            <a:r>
              <a:rPr lang="zh-CN" altLang="en-US" dirty="0"/>
              <a:t>分词函数：</a:t>
            </a:r>
            <a:endParaRPr lang="en-US" altLang="zh-CN" dirty="0"/>
          </a:p>
          <a:p>
            <a:pPr lvl="2"/>
            <a:r>
              <a:rPr lang="en-US" altLang="zh-CN" dirty="0" err="1"/>
              <a:t>jieba.cut</a:t>
            </a:r>
            <a:endParaRPr lang="en-US" altLang="zh-CN" dirty="0"/>
          </a:p>
          <a:p>
            <a:pPr lvl="3"/>
            <a:r>
              <a:rPr lang="zh-CN" altLang="en-US" sz="1600" dirty="0"/>
              <a:t>参数</a:t>
            </a:r>
            <a:r>
              <a:rPr lang="en-US" altLang="zh-CN" sz="1600" dirty="0"/>
              <a:t>1</a:t>
            </a:r>
            <a:r>
              <a:rPr lang="zh-CN" altLang="en-US" sz="1600" dirty="0"/>
              <a:t>：</a:t>
            </a:r>
            <a:r>
              <a:rPr lang="zh-CN" altLang="en-US" sz="1600" dirty="0">
                <a:solidFill>
                  <a:srgbClr val="C00000"/>
                </a:solidFill>
              </a:rPr>
              <a:t>需要分词的字符串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3"/>
            <a:r>
              <a:rPr lang="zh-CN" altLang="en-US" sz="1600" dirty="0"/>
              <a:t>参数</a:t>
            </a:r>
            <a:r>
              <a:rPr lang="en-US" altLang="zh-CN" sz="1600" dirty="0"/>
              <a:t>2</a:t>
            </a:r>
            <a:r>
              <a:rPr lang="zh-CN" altLang="en-US" sz="1600" dirty="0"/>
              <a:t>：</a:t>
            </a:r>
            <a:r>
              <a:rPr lang="en-US" altLang="zh-CN" sz="1600" dirty="0" err="1"/>
              <a:t>cut_all</a:t>
            </a:r>
            <a:r>
              <a:rPr lang="en-US" altLang="zh-CN" sz="1600" dirty="0"/>
              <a:t> </a:t>
            </a:r>
            <a:r>
              <a:rPr lang="zh-CN" altLang="en-US" sz="1600" dirty="0"/>
              <a:t>参数用来控制是否采用全模式</a:t>
            </a:r>
            <a:endParaRPr lang="en-US" altLang="zh-CN" sz="1600" dirty="0"/>
          </a:p>
          <a:p>
            <a:pPr lvl="3"/>
            <a:r>
              <a:rPr lang="zh-CN" altLang="en-US" sz="1600" dirty="0"/>
              <a:t>参数</a:t>
            </a:r>
            <a:r>
              <a:rPr lang="en-US" altLang="zh-CN" sz="1600" dirty="0"/>
              <a:t>3</a:t>
            </a:r>
            <a:r>
              <a:rPr lang="zh-CN" altLang="en-US" sz="1600" dirty="0"/>
              <a:t>：</a:t>
            </a:r>
            <a:r>
              <a:rPr lang="en-US" altLang="zh-CN" sz="1600" dirty="0"/>
              <a:t>HMM </a:t>
            </a:r>
            <a:r>
              <a:rPr lang="zh-CN" altLang="en-US" sz="1600" dirty="0"/>
              <a:t>参数用来控制是否使用 </a:t>
            </a:r>
            <a:r>
              <a:rPr lang="en-US" altLang="zh-CN" sz="1600" dirty="0"/>
              <a:t>HMM </a:t>
            </a:r>
            <a:r>
              <a:rPr lang="zh-CN" altLang="en-US" sz="1600" dirty="0"/>
              <a:t>模型</a:t>
            </a:r>
            <a:endParaRPr lang="en-US" altLang="zh-CN" sz="1600" dirty="0"/>
          </a:p>
          <a:p>
            <a:pPr lvl="2"/>
            <a:r>
              <a:rPr lang="en-US" altLang="zh-CN" dirty="0" err="1"/>
              <a:t>jieba.cut_for_search</a:t>
            </a:r>
            <a:endParaRPr lang="en-US" altLang="zh-CN" dirty="0"/>
          </a:p>
          <a:p>
            <a:pPr lvl="3"/>
            <a:r>
              <a:rPr lang="zh-CN" altLang="en-US" sz="1600" dirty="0"/>
              <a:t>参数</a:t>
            </a:r>
            <a:r>
              <a:rPr lang="en-US" altLang="zh-CN" sz="1600" dirty="0"/>
              <a:t>1</a:t>
            </a:r>
            <a:r>
              <a:rPr lang="zh-CN" altLang="en-US" sz="1600" dirty="0"/>
              <a:t>：</a:t>
            </a:r>
            <a:r>
              <a:rPr lang="zh-CN" altLang="en-US" sz="1600" dirty="0">
                <a:solidFill>
                  <a:srgbClr val="C00000"/>
                </a:solidFill>
              </a:rPr>
              <a:t>需要分词的字符串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3"/>
            <a:r>
              <a:rPr lang="zh-CN" altLang="en-US" sz="1600" dirty="0"/>
              <a:t>参数</a:t>
            </a:r>
            <a:r>
              <a:rPr lang="en-US" altLang="zh-CN" sz="1600" dirty="0"/>
              <a:t>2</a:t>
            </a:r>
            <a:r>
              <a:rPr lang="zh-CN" altLang="en-US" sz="1600" dirty="0"/>
              <a:t>：</a:t>
            </a:r>
            <a:r>
              <a:rPr lang="en-US" altLang="zh-CN" sz="1600" dirty="0"/>
              <a:t>HMM </a:t>
            </a:r>
            <a:r>
              <a:rPr lang="zh-CN" altLang="en-US" sz="1600" dirty="0"/>
              <a:t>参数用来控制是否使用 </a:t>
            </a:r>
            <a:r>
              <a:rPr lang="en-US" altLang="zh-CN" sz="1600" dirty="0"/>
              <a:t>HMM </a:t>
            </a:r>
            <a:r>
              <a:rPr lang="zh-CN" altLang="en-US" sz="1600" dirty="0"/>
              <a:t>模型</a:t>
            </a:r>
          </a:p>
          <a:p>
            <a:pPr lvl="2"/>
            <a:r>
              <a:rPr lang="en-US" altLang="zh-CN" dirty="0" err="1"/>
              <a:t>jieba.lcut</a:t>
            </a:r>
            <a:r>
              <a:rPr lang="en-US" altLang="zh-CN" dirty="0"/>
              <a:t> </a:t>
            </a:r>
            <a:r>
              <a:rPr lang="zh-CN" altLang="en-US" dirty="0"/>
              <a:t>以及 </a:t>
            </a:r>
            <a:r>
              <a:rPr lang="en-US" altLang="zh-CN" dirty="0" err="1"/>
              <a:t>jieba.lcut_for_search</a:t>
            </a:r>
            <a:r>
              <a:rPr lang="en-US" altLang="zh-CN" dirty="0"/>
              <a:t> </a:t>
            </a:r>
            <a:r>
              <a:rPr lang="zh-CN" altLang="en-US" dirty="0"/>
              <a:t>直接返回 </a:t>
            </a:r>
            <a:r>
              <a:rPr lang="en-US" altLang="zh-CN" dirty="0"/>
              <a:t>list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229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普通分词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AEBCD7-CF00-5946-B69F-EB4EA05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18" y="972668"/>
            <a:ext cx="6273022" cy="1741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69959-71B4-0D48-8126-9BE11E7A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17" y="2966125"/>
            <a:ext cx="3839240" cy="17900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B118FA-F413-0F49-BE80-F6E12CFB4F2A}"/>
              </a:ext>
            </a:extLst>
          </p:cNvPr>
          <p:cNvSpPr txBox="1"/>
          <p:nvPr/>
        </p:nvSpPr>
        <p:spPr>
          <a:xfrm>
            <a:off x="511758" y="16345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第一次运行：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C61939-09AA-7F4D-ADEE-716E50532536}"/>
              </a:ext>
            </a:extLst>
          </p:cNvPr>
          <p:cNvSpPr txBox="1"/>
          <p:nvPr/>
        </p:nvSpPr>
        <p:spPr>
          <a:xfrm>
            <a:off x="722151" y="3920315"/>
            <a:ext cx="179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返回</a:t>
            </a:r>
            <a:r>
              <a:rPr kumimoji="1" lang="en-US" altLang="zh-CN" dirty="0">
                <a:solidFill>
                  <a:srgbClr val="C00000"/>
                </a:solidFill>
              </a:rPr>
              <a:t>generator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6454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全模式分词：</a:t>
            </a:r>
            <a:r>
              <a:rPr lang="zh-CN" altLang="en-US" dirty="0">
                <a:solidFill>
                  <a:srgbClr val="C00000"/>
                </a:solidFill>
              </a:rPr>
              <a:t>把句子中所有的可以成词的词语都扫描出来</a:t>
            </a:r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7D422E-47ED-9C40-819A-147CBEDE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3" y="2164737"/>
            <a:ext cx="6756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8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搜索引擎模式分词：适合用于</a:t>
            </a:r>
            <a:r>
              <a:rPr lang="zh-CN" altLang="en-US" sz="1800" dirty="0">
                <a:solidFill>
                  <a:srgbClr val="C00000"/>
                </a:solidFill>
              </a:rPr>
              <a:t>搜索引擎构建倒排索引</a:t>
            </a:r>
            <a:r>
              <a:rPr lang="zh-CN" altLang="en-US" sz="1800" dirty="0"/>
              <a:t>的分词，粒度比较细</a:t>
            </a:r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AF7412-5639-BF4D-9DAA-A022D742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66" y="1476279"/>
            <a:ext cx="5681810" cy="31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分词的意义</a:t>
            </a:r>
            <a:endParaRPr kumimoji="1" lang="en-US" altLang="zh-CN" dirty="0"/>
          </a:p>
          <a:p>
            <a:r>
              <a:rPr lang="zh-CN" altLang="en-US" sz="2100" dirty="0">
                <a:solidFill>
                  <a:srgbClr val="C00000"/>
                </a:solidFill>
              </a:rPr>
              <a:t>正确的机器自动分词</a:t>
            </a:r>
            <a:r>
              <a:rPr lang="zh-CN" altLang="en-US" sz="2100" dirty="0"/>
              <a:t>是正确的中文信息处理的基础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文本检索</a:t>
            </a:r>
          </a:p>
          <a:p>
            <a:pPr lvl="2"/>
            <a:r>
              <a:rPr lang="zh-CN" altLang="en-US" sz="1500" dirty="0"/>
              <a:t> 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zh-CN" altLang="en-US" sz="1500" u="sng" dirty="0">
                <a:ea typeface="楷体_GB2312" pitchFamily="49" charset="-122"/>
              </a:rPr>
              <a:t>和服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务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于三日后裁制完毕，并呈送将军府中。</a:t>
            </a:r>
          </a:p>
          <a:p>
            <a:pPr lvl="2"/>
            <a:r>
              <a:rPr lang="zh-CN" altLang="en-US" sz="1500" dirty="0">
                <a:ea typeface="楷体_GB2312" pitchFamily="49" charset="-122"/>
              </a:rPr>
              <a:t> 王府饭店的设施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和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服务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是一流的。</a:t>
            </a:r>
            <a:r>
              <a:rPr lang="zh-CN" altLang="en-US" sz="1500" dirty="0"/>
              <a:t/>
            </a:r>
            <a:br>
              <a:rPr lang="zh-CN" altLang="en-US" sz="1500" dirty="0"/>
            </a:br>
            <a:endParaRPr lang="en-US" altLang="zh-CN" sz="1500" dirty="0"/>
          </a:p>
          <a:p>
            <a:pPr marL="914400" lvl="2" indent="0">
              <a:buNone/>
            </a:pPr>
            <a:r>
              <a:rPr lang="zh-CN" altLang="en-US" sz="1500" dirty="0"/>
              <a:t>如果不分词或者</a:t>
            </a:r>
            <a:r>
              <a:rPr lang="zh-CN" altLang="en-US" sz="1500" dirty="0">
                <a:latin typeface="Times New Roman" panose="02020603050405020304" pitchFamily="18" charset="0"/>
              </a:rPr>
              <a:t>“</a:t>
            </a:r>
            <a:r>
              <a:rPr lang="zh-CN" altLang="en-US" sz="1500" dirty="0"/>
              <a:t>和服务</a:t>
            </a:r>
            <a:r>
              <a:rPr lang="zh-CN" altLang="en-US" sz="1500" dirty="0">
                <a:latin typeface="Times New Roman" panose="02020603050405020304" pitchFamily="18" charset="0"/>
              </a:rPr>
              <a:t>”</a:t>
            </a:r>
            <a:r>
              <a:rPr lang="zh-CN" altLang="en-US" sz="1500" dirty="0"/>
              <a:t>分词有误，都会导致荒谬的检索结果</a:t>
            </a:r>
            <a:endParaRPr lang="en-US" altLang="zh-CN" sz="1500" dirty="0"/>
          </a:p>
          <a:p>
            <a:pPr lvl="2"/>
            <a:endParaRPr lang="zh-CN" altLang="en-US" sz="1500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文语转换</a:t>
            </a:r>
          </a:p>
          <a:p>
            <a:pPr lvl="2"/>
            <a:r>
              <a:rPr lang="zh-CN" altLang="en-US" sz="1500" dirty="0">
                <a:ea typeface="楷体_GB2312" pitchFamily="49" charset="-122"/>
              </a:rPr>
              <a:t> 他们是来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查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金泰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撞人那件事的。</a:t>
            </a:r>
            <a:r>
              <a:rPr lang="en-US" altLang="zh-CN" sz="1500" dirty="0">
                <a:ea typeface="楷体_GB2312" pitchFamily="49" charset="-122"/>
              </a:rPr>
              <a:t>(</a:t>
            </a:r>
            <a:r>
              <a:rPr lang="en-US" altLang="zh-CN" sz="1500" dirty="0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en-US" sz="1500" dirty="0">
                <a:ea typeface="楷体_GB2312" pitchFamily="49" charset="-122"/>
              </a:rPr>
              <a:t>查</a:t>
            </a:r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sz="1500" dirty="0">
                <a:ea typeface="楷体_GB2312" pitchFamily="49" charset="-122"/>
              </a:rPr>
              <a:t>读音为</a:t>
            </a:r>
            <a:r>
              <a:rPr lang="en-US" altLang="zh-CN" sz="1500" dirty="0">
                <a:ea typeface="楷体_GB2312" pitchFamily="49" charset="-122"/>
              </a:rPr>
              <a:t>cha</a:t>
            </a:r>
            <a:r>
              <a:rPr lang="zh-CN" altLang="en-US" sz="1500" dirty="0">
                <a:ea typeface="楷体_GB2312" pitchFamily="49" charset="-122"/>
              </a:rPr>
              <a:t>）</a:t>
            </a:r>
          </a:p>
          <a:p>
            <a:pPr lvl="2"/>
            <a:r>
              <a:rPr lang="zh-CN" altLang="en-US" sz="1500" dirty="0">
                <a:ea typeface="楷体_GB2312" pitchFamily="49" charset="-122"/>
              </a:rPr>
              <a:t> 行侠仗义的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查金泰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远近闻名。（</a:t>
            </a:r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en-US" sz="1500" dirty="0">
                <a:ea typeface="楷体_GB2312" pitchFamily="49" charset="-122"/>
              </a:rPr>
              <a:t>查</a:t>
            </a:r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sz="1500" dirty="0">
                <a:ea typeface="楷体_GB2312" pitchFamily="49" charset="-122"/>
              </a:rPr>
              <a:t>读音为</a:t>
            </a:r>
            <a:r>
              <a:rPr lang="en-US" altLang="zh-CN" sz="1500" dirty="0" err="1">
                <a:ea typeface="楷体_GB2312" pitchFamily="49" charset="-122"/>
              </a:rPr>
              <a:t>zha</a:t>
            </a:r>
            <a:r>
              <a:rPr lang="zh-CN" altLang="en-US" sz="1500" dirty="0">
                <a:solidFill>
                  <a:srgbClr val="C00000"/>
                </a:solidFill>
                <a:ea typeface="楷体_GB2312" pitchFamily="49" charset="-122"/>
              </a:rPr>
              <a:t>，姓氏</a:t>
            </a:r>
            <a:r>
              <a:rPr lang="en-US" altLang="zh-CN" sz="1500" dirty="0">
                <a:ea typeface="楷体_GB2312" pitchFamily="49" charset="-122"/>
              </a:rPr>
              <a:t>)</a:t>
            </a:r>
          </a:p>
          <a:p>
            <a:endParaRPr kumimoji="1" lang="zh-CN" altLang="en-US" dirty="0"/>
          </a:p>
          <a:p>
            <a:endParaRPr kumimoji="1"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89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lcut</a:t>
            </a:r>
            <a:r>
              <a:rPr lang="zh-CN" altLang="en-US" dirty="0"/>
              <a:t>和</a:t>
            </a:r>
            <a:r>
              <a:rPr lang="en-US" altLang="zh-CN" dirty="0" err="1"/>
              <a:t>lcut_for_search</a:t>
            </a:r>
            <a:endParaRPr lang="en-US" altLang="zh-CN" dirty="0"/>
          </a:p>
          <a:p>
            <a:pPr lvl="1"/>
            <a:r>
              <a:rPr lang="en-US" altLang="zh-CN" dirty="0" err="1"/>
              <a:t>jieba.lcut</a:t>
            </a:r>
            <a:r>
              <a:rPr lang="en-US" altLang="zh-CN" dirty="0"/>
              <a:t> </a:t>
            </a:r>
            <a:r>
              <a:rPr lang="zh-CN" altLang="en-US" dirty="0"/>
              <a:t>以及 </a:t>
            </a:r>
            <a:r>
              <a:rPr lang="en-US" altLang="zh-CN" dirty="0" err="1"/>
              <a:t>jieba.lcut_for_search</a:t>
            </a:r>
            <a:r>
              <a:rPr lang="en-US" altLang="zh-CN" dirty="0"/>
              <a:t> </a:t>
            </a:r>
            <a:r>
              <a:rPr lang="zh-CN" altLang="en-US" dirty="0">
                <a:solidFill>
                  <a:srgbClr val="C00000"/>
                </a:solidFill>
              </a:rPr>
              <a:t>直接返回 </a:t>
            </a:r>
            <a:r>
              <a:rPr lang="en-US" altLang="zh-CN" dirty="0">
                <a:solidFill>
                  <a:srgbClr val="C00000"/>
                </a:solidFill>
              </a:rPr>
              <a:t>list</a:t>
            </a:r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843DA-84F3-2D40-A7A9-3F3ECDA0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86" y="2292013"/>
            <a:ext cx="6184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直接使用已有模型的局限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分词模型快速，</a:t>
            </a:r>
            <a:r>
              <a:rPr lang="zh-CN" altLang="en-US" dirty="0">
                <a:solidFill>
                  <a:srgbClr val="C00000"/>
                </a:solidFill>
              </a:rPr>
              <a:t>但是不可避免会出现错误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未登录词：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dirty="0"/>
              <a:t>中区食堂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北区食堂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CC1C21-B0C1-B94E-9A31-81EE6115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71693"/>
            <a:ext cx="8636000" cy="17653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C853561-B055-4C34-AE87-68CE56118AF3}"/>
              </a:ext>
            </a:extLst>
          </p:cNvPr>
          <p:cNvSpPr/>
          <p:nvPr/>
        </p:nvSpPr>
        <p:spPr>
          <a:xfrm>
            <a:off x="671639" y="3928683"/>
            <a:ext cx="1776202" cy="7040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4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添加自定义词典</a:t>
            </a:r>
            <a:endParaRPr lang="en-US" altLang="zh-CN" dirty="0"/>
          </a:p>
          <a:p>
            <a:pPr lvl="1" algn="just"/>
            <a:r>
              <a:rPr lang="zh-CN" altLang="en-US" dirty="0"/>
              <a:t>开发者可以指定自己</a:t>
            </a:r>
            <a:r>
              <a:rPr lang="zh-CN" altLang="en-US" dirty="0">
                <a:solidFill>
                  <a:srgbClr val="C00000"/>
                </a:solidFill>
              </a:rPr>
              <a:t>自定义的词典</a:t>
            </a:r>
            <a:r>
              <a:rPr lang="zh-CN" altLang="en-US" dirty="0"/>
              <a:t>，以便包含 </a:t>
            </a:r>
            <a:r>
              <a:rPr lang="en-US" altLang="zh-CN" dirty="0" err="1"/>
              <a:t>jieba</a:t>
            </a:r>
            <a:r>
              <a:rPr lang="en-US" altLang="zh-CN" dirty="0"/>
              <a:t> </a:t>
            </a:r>
            <a:r>
              <a:rPr lang="zh-CN" altLang="en-US" dirty="0"/>
              <a:t>词库里没有的词</a:t>
            </a:r>
            <a:endParaRPr lang="en-US" altLang="zh-CN" dirty="0"/>
          </a:p>
          <a:p>
            <a:pPr lvl="2" algn="just"/>
            <a:r>
              <a:rPr lang="zh-CN" altLang="en-US" dirty="0"/>
              <a:t>虽然 </a:t>
            </a:r>
            <a:r>
              <a:rPr lang="en-US" altLang="zh-CN" dirty="0" err="1"/>
              <a:t>jieba</a:t>
            </a:r>
            <a:r>
              <a:rPr lang="en-US" altLang="zh-CN" dirty="0"/>
              <a:t> </a:t>
            </a:r>
            <a:r>
              <a:rPr lang="zh-CN" altLang="en-US" dirty="0"/>
              <a:t>有新词识别能力，但是自行添加新词可以保证更高的正确率</a:t>
            </a:r>
            <a:endParaRPr lang="en-US" altLang="zh-CN" dirty="0"/>
          </a:p>
          <a:p>
            <a:pPr lvl="1" algn="just"/>
            <a:r>
              <a:rPr lang="zh-CN" altLang="en-US" dirty="0"/>
              <a:t>用法： </a:t>
            </a:r>
            <a:r>
              <a:rPr lang="en-US" altLang="zh-CN" dirty="0" err="1"/>
              <a:t>jieba.load_userdict</a:t>
            </a:r>
            <a:r>
              <a:rPr lang="en-US" altLang="zh-CN" dirty="0"/>
              <a:t>(</a:t>
            </a:r>
            <a:r>
              <a:rPr lang="en-US" altLang="zh-CN" dirty="0" err="1"/>
              <a:t>file_name</a:t>
            </a:r>
            <a:r>
              <a:rPr lang="en-US" altLang="zh-CN" dirty="0"/>
              <a:t>) # </a:t>
            </a:r>
            <a:r>
              <a:rPr lang="en-US" altLang="zh-CN" dirty="0" err="1"/>
              <a:t>file_name</a:t>
            </a:r>
            <a:r>
              <a:rPr lang="en-US" altLang="zh-CN" dirty="0"/>
              <a:t> </a:t>
            </a:r>
            <a:r>
              <a:rPr lang="zh-CN" altLang="en-US" dirty="0"/>
              <a:t>为文件类对象或自定义词典的路径</a:t>
            </a:r>
          </a:p>
          <a:p>
            <a:pPr lvl="2" algn="just"/>
            <a:r>
              <a:rPr lang="zh-CN" altLang="en-US" dirty="0"/>
              <a:t>词典格式和 </a:t>
            </a:r>
            <a:r>
              <a:rPr lang="en-US" altLang="zh-CN" dirty="0"/>
              <a:t>dict.txt </a:t>
            </a:r>
            <a:r>
              <a:rPr lang="zh-CN" altLang="en-US" dirty="0"/>
              <a:t>一样，一个词占一行；每一行分三部分：</a:t>
            </a:r>
            <a:r>
              <a:rPr lang="zh-CN" altLang="en-US" b="1" dirty="0">
                <a:solidFill>
                  <a:srgbClr val="FF0000"/>
                </a:solidFill>
              </a:rPr>
              <a:t>词语</a:t>
            </a:r>
            <a:r>
              <a:rPr lang="zh-CN" altLang="en-US" dirty="0"/>
              <a:t>、词频（可省略）、词性（可省略），用空格隔开，顺序不可颠倒</a:t>
            </a:r>
            <a:endParaRPr lang="en-US" altLang="zh-CN" dirty="0"/>
          </a:p>
          <a:p>
            <a:pPr lvl="2" algn="just"/>
            <a:r>
              <a:rPr lang="en-US" altLang="zh-CN" dirty="0" err="1"/>
              <a:t>file_name</a:t>
            </a:r>
            <a:r>
              <a:rPr lang="en-US" altLang="zh-CN" dirty="0"/>
              <a:t> </a:t>
            </a:r>
            <a:r>
              <a:rPr lang="zh-CN" altLang="en-US" dirty="0"/>
              <a:t>若为路径或二进制方式打开的文件，</a:t>
            </a:r>
            <a:r>
              <a:rPr lang="zh-CN" altLang="en-US" dirty="0">
                <a:solidFill>
                  <a:srgbClr val="C00000"/>
                </a:solidFill>
              </a:rPr>
              <a:t>则文件必须为 </a:t>
            </a:r>
            <a:r>
              <a:rPr lang="en-US" altLang="zh-CN" dirty="0">
                <a:solidFill>
                  <a:srgbClr val="C00000"/>
                </a:solidFill>
              </a:rPr>
              <a:t>UTF-8 </a:t>
            </a:r>
            <a:r>
              <a:rPr lang="zh-CN" altLang="en-US" dirty="0">
                <a:solidFill>
                  <a:srgbClr val="C00000"/>
                </a:solidFill>
              </a:rPr>
              <a:t>编码</a:t>
            </a:r>
          </a:p>
          <a:p>
            <a:pPr lvl="1" algn="just"/>
            <a:r>
              <a:rPr lang="zh-CN" altLang="en-US" dirty="0"/>
              <a:t>词频省略时使用</a:t>
            </a:r>
            <a:r>
              <a:rPr lang="zh-CN" altLang="en-US" dirty="0">
                <a:solidFill>
                  <a:srgbClr val="C00000"/>
                </a:solidFill>
              </a:rPr>
              <a:t>自动计算的能保证分出该词的词频</a:t>
            </a:r>
            <a:endParaRPr lang="zh-CN" altLang="en-US" dirty="0"/>
          </a:p>
          <a:p>
            <a:pPr algn="just"/>
            <a:endParaRPr lang="zh-CN" altLang="en-US" dirty="0"/>
          </a:p>
          <a:p>
            <a:pPr algn="just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99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词典示例：增加</a:t>
            </a:r>
            <a:r>
              <a:rPr lang="en-US" altLang="zh-CN" dirty="0"/>
              <a:t>dict.txt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C00000"/>
                </a:solidFill>
              </a:rPr>
              <a:t>必须为存为</a:t>
            </a:r>
            <a:r>
              <a:rPr lang="en-US" altLang="zh-CN" dirty="0">
                <a:solidFill>
                  <a:srgbClr val="C00000"/>
                </a:solidFill>
              </a:rPr>
              <a:t>UTF-8</a:t>
            </a:r>
            <a:r>
              <a:rPr lang="zh-CN" altLang="en-US" dirty="0">
                <a:solidFill>
                  <a:srgbClr val="C00000"/>
                </a:solidFill>
              </a:rPr>
              <a:t>格式）</a:t>
            </a: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D1D9B-4522-964D-96F4-593CC186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87" y="1660235"/>
            <a:ext cx="3238500" cy="1460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B0F1B6-FD8C-2149-9703-092424052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6" y="3235035"/>
            <a:ext cx="8208334" cy="124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9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动态增加单词</a:t>
            </a:r>
            <a:endParaRPr lang="en-US" altLang="zh-CN" dirty="0"/>
          </a:p>
          <a:p>
            <a:pPr lvl="1"/>
            <a:r>
              <a:rPr lang="zh-CN" altLang="en-US" dirty="0"/>
              <a:t>用户词典文件适合提前批量增加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在线动态增加单词：</a:t>
            </a:r>
            <a:r>
              <a:rPr lang="en-US" altLang="zh-CN" dirty="0" err="1"/>
              <a:t>jieba.add_word</a:t>
            </a:r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85CCE8-37EC-8940-A49D-F1F85538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4" y="2335014"/>
            <a:ext cx="7868093" cy="18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给</a:t>
            </a:r>
            <a:r>
              <a:rPr lang="zh-CN" altLang="en-US" dirty="0">
                <a:solidFill>
                  <a:srgbClr val="C00000"/>
                </a:solidFill>
              </a:rPr>
              <a:t>文件</a:t>
            </a:r>
            <a:r>
              <a:rPr lang="zh-CN" altLang="en-US" dirty="0"/>
              <a:t>分词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A064AE-41C4-2248-A3DC-F03F1C62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8" y="1300276"/>
            <a:ext cx="8703504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分词结果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B4852D-90A3-714E-99BC-EC882F8C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90" y="3160418"/>
            <a:ext cx="6595110" cy="15957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09A45E-551F-8947-A659-1E73415B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90" y="1191822"/>
            <a:ext cx="6595110" cy="17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1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政府工作报告与词云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44" y="1357344"/>
            <a:ext cx="5934312" cy="3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政府工作报告与词云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02" y="758189"/>
            <a:ext cx="4851122" cy="42223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134" y="4562673"/>
            <a:ext cx="2818336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200" dirty="0">
                <a:hlinkClick r:id="rId3"/>
              </a:rPr>
              <a:t>https://zhuanlan.zhihu.com/p/143969768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56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2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政府工作报告与词云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t="6147" r="7751" b="4408"/>
          <a:stretch/>
        </p:blipFill>
        <p:spPr>
          <a:xfrm>
            <a:off x="2114845" y="1297472"/>
            <a:ext cx="4706754" cy="34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0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微博情感数据集的分词与词云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98" y="1474154"/>
            <a:ext cx="5290526" cy="31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7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微博情感数据集的分词与词云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01" y="1339811"/>
            <a:ext cx="4050868" cy="22276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19" y="3720528"/>
            <a:ext cx="5630212" cy="100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微博情感数据集的分词与词云</a:t>
            </a:r>
            <a:endParaRPr lang="en-US" altLang="zh-CN" dirty="0"/>
          </a:p>
          <a:p>
            <a:pPr marL="685800" lvl="1"/>
            <a:r>
              <a:rPr lang="zh-CN" altLang="en-US" dirty="0"/>
              <a:t>绘制所有</a:t>
            </a:r>
            <a:r>
              <a:rPr lang="en-US" altLang="zh-CN" dirty="0"/>
              <a:t>positive</a:t>
            </a:r>
            <a:r>
              <a:rPr lang="zh-CN" altLang="en-US" dirty="0"/>
              <a:t>文档包含单词的词云</a:t>
            </a:r>
            <a:endParaRPr lang="en-US" altLang="zh-CN" dirty="0"/>
          </a:p>
          <a:p>
            <a:pPr marL="285750" indent="-285750"/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74" y="1606122"/>
            <a:ext cx="3856955" cy="29682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64" y="1808299"/>
            <a:ext cx="3623908" cy="2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、中文分词的意义、困难、主要方法？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、正向最大匹配分词？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HMM</a:t>
            </a:r>
            <a:r>
              <a:rPr kumimoji="1" lang="zh-CN" altLang="en-US" dirty="0"/>
              <a:t>模型与维特比算法？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、使用</a:t>
            </a:r>
            <a:r>
              <a:rPr kumimoji="1" lang="en-US" altLang="zh-CN" dirty="0"/>
              <a:t>HMM</a:t>
            </a:r>
            <a:r>
              <a:rPr kumimoji="1" lang="zh-CN" altLang="en-US"/>
              <a:t>模型进行中文分词？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54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中文分词面临的主要难题 </a:t>
            </a:r>
            <a:endParaRPr lang="en-US" altLang="zh-CN" dirty="0"/>
          </a:p>
          <a:p>
            <a:pPr lvl="1"/>
            <a:r>
              <a:rPr lang="zh-CN" altLang="en-US" sz="1600" dirty="0"/>
              <a:t>如何面向大规模开放应用是汉语分词研究亟待解决的挑战</a:t>
            </a:r>
          </a:p>
          <a:p>
            <a:pPr lvl="2"/>
            <a:r>
              <a:rPr lang="zh-CN" altLang="en-US" dirty="0"/>
              <a:t>如何识别</a:t>
            </a:r>
            <a:r>
              <a:rPr lang="zh-CN" altLang="en-US" dirty="0">
                <a:solidFill>
                  <a:srgbClr val="C00000"/>
                </a:solidFill>
              </a:rPr>
              <a:t>未登录词</a:t>
            </a:r>
          </a:p>
          <a:p>
            <a:pPr lvl="2"/>
            <a:r>
              <a:rPr lang="zh-CN" altLang="en-US" dirty="0"/>
              <a:t>如何利用</a:t>
            </a:r>
            <a:r>
              <a:rPr lang="zh-CN" altLang="en-US" dirty="0">
                <a:solidFill>
                  <a:srgbClr val="C00000"/>
                </a:solidFill>
              </a:rPr>
              <a:t>语言学知识</a:t>
            </a: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词语边界歧义</a:t>
            </a:r>
            <a:r>
              <a:rPr lang="zh-CN" altLang="en-US" dirty="0"/>
              <a:t>处理</a:t>
            </a: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实时性</a:t>
            </a:r>
            <a:r>
              <a:rPr lang="zh-CN" altLang="en-US" dirty="0"/>
              <a:t>应用中的效率问题 </a:t>
            </a:r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76043E-ACE1-D547-9FC3-EFCFE8E43834}"/>
              </a:ext>
            </a:extLst>
          </p:cNvPr>
          <p:cNvSpPr txBox="1"/>
          <p:nvPr/>
        </p:nvSpPr>
        <p:spPr>
          <a:xfrm>
            <a:off x="2231456" y="2897219"/>
            <a:ext cx="4635796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南京市     </a:t>
            </a:r>
            <a:r>
              <a:rPr kumimoji="1" lang="zh-CN" altLang="en-US" b="1" dirty="0">
                <a:solidFill>
                  <a:srgbClr val="C00000"/>
                </a:solidFill>
              </a:rPr>
              <a:t>长江大桥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endParaRPr kumimoji="1" lang="en-US" altLang="zh-CN" b="1" dirty="0"/>
          </a:p>
          <a:p>
            <a:r>
              <a:rPr lang="zh-CN" altLang="en-US" b="1" dirty="0"/>
              <a:t>还好我一把       把把</a:t>
            </a:r>
            <a:r>
              <a:rPr lang="en-US" altLang="zh-CN" b="1" dirty="0">
                <a:solidFill>
                  <a:srgbClr val="C00000"/>
                </a:solidFill>
              </a:rPr>
              <a:t>(</a:t>
            </a:r>
            <a:r>
              <a:rPr lang="zh-CN" altLang="en-US" b="1" dirty="0">
                <a:solidFill>
                  <a:srgbClr val="C00000"/>
                </a:solidFill>
              </a:rPr>
              <a:t>四声</a:t>
            </a:r>
            <a:r>
              <a:rPr lang="en-US" altLang="zh-CN" b="1" dirty="0">
                <a:solidFill>
                  <a:srgbClr val="C00000"/>
                </a:solidFill>
              </a:rPr>
              <a:t>)</a:t>
            </a:r>
            <a:r>
              <a:rPr lang="zh-CN" altLang="en-US" b="1" dirty="0">
                <a:solidFill>
                  <a:srgbClr val="C00000"/>
                </a:solidFill>
              </a:rPr>
              <a:t>       </a:t>
            </a:r>
            <a:r>
              <a:rPr lang="zh-CN" altLang="en-US" b="1" dirty="0"/>
              <a:t>把住了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我也想过   过儿   过过   的生活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校长说衣服上除了校徽  别别</a:t>
            </a:r>
            <a:r>
              <a:rPr lang="zh-CN" altLang="en-US" b="1" dirty="0">
                <a:solidFill>
                  <a:srgbClr val="C00000"/>
                </a:solidFill>
              </a:rPr>
              <a:t>（四声）</a:t>
            </a:r>
            <a:r>
              <a:rPr lang="zh-CN" altLang="en-US" b="1" dirty="0"/>
              <a:t>   别的</a:t>
            </a:r>
          </a:p>
        </p:txBody>
      </p:sp>
    </p:spTree>
    <p:extLst>
      <p:ext uri="{BB962C8B-B14F-4D97-AF65-F5344CB8AC3E}">
        <p14:creationId xmlns:p14="http://schemas.microsoft.com/office/powerpoint/2010/main" val="30164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未登录词</a:t>
            </a:r>
            <a:endParaRPr lang="en-US" altLang="zh-CN" dirty="0"/>
          </a:p>
          <a:p>
            <a:pPr lvl="1"/>
            <a:r>
              <a:rPr lang="zh-CN" altLang="en-US" dirty="0"/>
              <a:t>虽然一般的词典都能覆盖大多数的词语，但有相当一部分的词语不可能穷尽地收入系统词典中，这些词语称为</a:t>
            </a:r>
            <a:r>
              <a:rPr lang="zh-CN" altLang="en-US" dirty="0">
                <a:solidFill>
                  <a:srgbClr val="C00000"/>
                </a:solidFill>
              </a:rPr>
              <a:t>未登录词</a:t>
            </a:r>
          </a:p>
          <a:p>
            <a:pPr lvl="1"/>
            <a:r>
              <a:rPr lang="zh-CN" altLang="en-US" dirty="0"/>
              <a:t>分类：</a:t>
            </a: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专有名词</a:t>
            </a:r>
            <a:r>
              <a:rPr lang="zh-CN" altLang="en-US" dirty="0"/>
              <a:t>：中文人名、地名、机构名称、外国译名、时间词 </a:t>
            </a: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重叠词</a:t>
            </a:r>
            <a:r>
              <a:rPr lang="zh-CN" altLang="en-US" dirty="0"/>
              <a:t>：“高高兴兴”、</a:t>
            </a:r>
            <a:r>
              <a:rPr lang="zh-CN" altLang="en-US" dirty="0" smtClean="0"/>
              <a:t>“研究研究”、“可可爱爱” </a:t>
            </a:r>
            <a:endParaRPr lang="zh-CN" altLang="en-US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派生词</a:t>
            </a:r>
            <a:r>
              <a:rPr lang="zh-CN" altLang="en-US" dirty="0"/>
              <a:t>：“一次性用品” </a:t>
            </a: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与领域相关的术语</a:t>
            </a:r>
            <a:r>
              <a:rPr lang="zh-CN" altLang="en-US" dirty="0"/>
              <a:t>：“互联网”</a:t>
            </a:r>
          </a:p>
          <a:p>
            <a:endParaRPr lang="en-US" altLang="zh-CN" dirty="0"/>
          </a:p>
        </p:txBody>
      </p:sp>
      <p:sp>
        <p:nvSpPr>
          <p:cNvPr id="4" name="爆炸形: 8 pt  1">
            <a:extLst>
              <a:ext uri="{FF2B5EF4-FFF2-40B4-BE49-F238E27FC236}">
                <a16:creationId xmlns:a16="http://schemas.microsoft.com/office/drawing/2014/main" id="{4FEDE8F8-364D-4E68-9319-D4D0FD6D5A32}"/>
              </a:ext>
            </a:extLst>
          </p:cNvPr>
          <p:cNvSpPr/>
          <p:nvPr/>
        </p:nvSpPr>
        <p:spPr>
          <a:xfrm>
            <a:off x="3883033" y="3511289"/>
            <a:ext cx="2319815" cy="11499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新常态</a:t>
            </a:r>
          </a:p>
        </p:txBody>
      </p:sp>
      <p:sp>
        <p:nvSpPr>
          <p:cNvPr id="5" name="爆炸形: 8 pt  1">
            <a:extLst>
              <a:ext uri="{FF2B5EF4-FFF2-40B4-BE49-F238E27FC236}">
                <a16:creationId xmlns:a16="http://schemas.microsoft.com/office/drawing/2014/main" id="{4FEDE8F8-364D-4E68-9319-D4D0FD6D5A32}"/>
              </a:ext>
            </a:extLst>
          </p:cNvPr>
          <p:cNvSpPr/>
          <p:nvPr/>
        </p:nvSpPr>
        <p:spPr>
          <a:xfrm>
            <a:off x="6284916" y="3511288"/>
            <a:ext cx="2319815" cy="114992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新质生产力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40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文本分词（</a:t>
            </a:r>
            <a:r>
              <a:rPr lang="en-US" altLang="zh-CN" dirty="0"/>
              <a:t>HMM</a:t>
            </a:r>
            <a:r>
              <a:rPr lang="zh-CN" altLang="en-US" dirty="0"/>
              <a:t>）、词云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分词歧义</a:t>
            </a:r>
            <a:endParaRPr lang="en-US" altLang="zh-CN" dirty="0"/>
          </a:p>
          <a:p>
            <a:pPr lvl="1"/>
            <a:r>
              <a:rPr lang="zh-CN" altLang="en-US" dirty="0"/>
              <a:t>交集型切分歧义</a:t>
            </a:r>
            <a:endParaRPr lang="en-US" altLang="zh-CN" dirty="0"/>
          </a:p>
          <a:p>
            <a:pPr lvl="2"/>
            <a:r>
              <a:rPr lang="zh-CN" altLang="en-US" dirty="0"/>
              <a:t>汉字串</a:t>
            </a:r>
            <a:r>
              <a:rPr lang="en-US" altLang="zh-CN" dirty="0"/>
              <a:t>AJB</a:t>
            </a:r>
            <a:r>
              <a:rPr lang="zh-CN" altLang="en-US" dirty="0"/>
              <a:t>被称作交集型切分歧义，如果满足</a:t>
            </a:r>
            <a:r>
              <a:rPr lang="en-US" altLang="zh-CN" b="1" dirty="0">
                <a:solidFill>
                  <a:srgbClr val="C00000"/>
                </a:solidFill>
              </a:rPr>
              <a:t>AJ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JB</a:t>
            </a:r>
            <a:r>
              <a:rPr lang="zh-CN" altLang="en-US" b="1" dirty="0">
                <a:solidFill>
                  <a:srgbClr val="C00000"/>
                </a:solidFill>
              </a:rPr>
              <a:t>同时为词</a:t>
            </a:r>
            <a:r>
              <a:rPr lang="en-US" altLang="zh-CN" dirty="0"/>
              <a:t>(A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分别为汉字串</a:t>
            </a:r>
            <a:r>
              <a:rPr lang="en-US" altLang="zh-CN" dirty="0"/>
              <a:t>)</a:t>
            </a:r>
            <a:r>
              <a:rPr lang="zh-CN" altLang="en-US" dirty="0"/>
              <a:t>。此时汉字串</a:t>
            </a:r>
            <a:r>
              <a:rPr lang="en-US" altLang="zh-CN" dirty="0"/>
              <a:t>J</a:t>
            </a:r>
            <a:r>
              <a:rPr lang="zh-CN" altLang="en-US" dirty="0"/>
              <a:t>被称作交集串。</a:t>
            </a:r>
          </a:p>
          <a:p>
            <a:pPr lvl="3"/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 “</a:t>
            </a:r>
            <a:r>
              <a:rPr lang="zh-CN" altLang="en-US" dirty="0"/>
              <a:t>结合成分子”                    </a:t>
            </a:r>
            <a:r>
              <a:rPr lang="zh-CN" altLang="en-US" dirty="0">
                <a:solidFill>
                  <a:srgbClr val="C00000"/>
                </a:solidFill>
              </a:rPr>
              <a:t> 结合、合成</a:t>
            </a:r>
          </a:p>
          <a:p>
            <a:pPr lvl="4"/>
            <a:r>
              <a:rPr lang="zh-CN" altLang="en-US" dirty="0"/>
              <a:t>结合 </a:t>
            </a:r>
            <a:r>
              <a:rPr lang="en-US" altLang="zh-CN" dirty="0"/>
              <a:t>| </a:t>
            </a:r>
            <a:r>
              <a:rPr lang="zh-CN" altLang="en-US" dirty="0"/>
              <a:t>成分</a:t>
            </a:r>
            <a:r>
              <a:rPr lang="en-US" altLang="zh-CN" dirty="0"/>
              <a:t>|</a:t>
            </a:r>
            <a:r>
              <a:rPr lang="zh-CN" altLang="en-US" dirty="0"/>
              <a:t>子 </a:t>
            </a:r>
            <a:r>
              <a:rPr lang="en-US" altLang="zh-CN" dirty="0"/>
              <a:t>|</a:t>
            </a:r>
          </a:p>
          <a:p>
            <a:pPr lvl="4"/>
            <a:r>
              <a:rPr lang="zh-CN" altLang="en-US" dirty="0"/>
              <a:t>结合</a:t>
            </a:r>
            <a:r>
              <a:rPr lang="en-US" altLang="zh-CN" dirty="0"/>
              <a:t>|</a:t>
            </a:r>
            <a:r>
              <a:rPr lang="zh-CN" altLang="en-US" dirty="0"/>
              <a:t>成</a:t>
            </a:r>
            <a:r>
              <a:rPr lang="en-US" altLang="zh-CN" dirty="0"/>
              <a:t>|</a:t>
            </a:r>
            <a:r>
              <a:rPr lang="zh-CN" altLang="en-US" dirty="0"/>
              <a:t>分子</a:t>
            </a:r>
            <a:r>
              <a:rPr lang="en-US" altLang="zh-CN" dirty="0"/>
              <a:t>|</a:t>
            </a:r>
          </a:p>
          <a:p>
            <a:pPr lvl="4"/>
            <a:r>
              <a:rPr lang="zh-CN" altLang="en-US" dirty="0"/>
              <a:t>结 </a:t>
            </a:r>
            <a:r>
              <a:rPr lang="en-US" altLang="zh-CN" dirty="0"/>
              <a:t>| </a:t>
            </a:r>
            <a:r>
              <a:rPr lang="zh-CN" altLang="en-US" dirty="0"/>
              <a:t>合成 </a:t>
            </a:r>
            <a:r>
              <a:rPr lang="en-US" altLang="zh-CN" dirty="0"/>
              <a:t>|</a:t>
            </a:r>
            <a:r>
              <a:rPr lang="zh-CN" altLang="en-US" dirty="0"/>
              <a:t>分子</a:t>
            </a:r>
            <a:r>
              <a:rPr lang="en-US" altLang="zh-CN" dirty="0"/>
              <a:t>|</a:t>
            </a:r>
          </a:p>
          <a:p>
            <a:pPr lvl="3"/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 “</a:t>
            </a:r>
            <a:r>
              <a:rPr lang="zh-CN" altLang="en-US" dirty="0"/>
              <a:t>美国会通过对台售武法案”     </a:t>
            </a:r>
            <a:r>
              <a:rPr lang="zh-CN" altLang="en-US" dirty="0">
                <a:solidFill>
                  <a:srgbClr val="C00000"/>
                </a:solidFill>
              </a:rPr>
              <a:t> 美国、国会</a:t>
            </a:r>
          </a:p>
          <a:p>
            <a:pPr lvl="3"/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] “</a:t>
            </a:r>
            <a:r>
              <a:rPr lang="zh-CN" altLang="en-US" dirty="0"/>
              <a:t>乒乓球拍卖完了”        </a:t>
            </a:r>
            <a:r>
              <a:rPr lang="zh-CN" altLang="en-US" dirty="0">
                <a:solidFill>
                  <a:srgbClr val="C00000"/>
                </a:solidFill>
              </a:rPr>
              <a:t>球拍、拍卖</a:t>
            </a:r>
          </a:p>
          <a:p>
            <a:pPr lvl="1"/>
            <a:r>
              <a:rPr lang="zh-CN" altLang="en-US" dirty="0"/>
              <a:t>组合型切分歧义</a:t>
            </a:r>
            <a:endParaRPr lang="en-US" altLang="zh-CN" dirty="0"/>
          </a:p>
          <a:p>
            <a:pPr lvl="2" algn="just"/>
            <a:r>
              <a:rPr lang="zh-CN" altLang="en-US" dirty="0">
                <a:latin typeface="宋体" panose="02010600030101010101" pitchFamily="2" charset="-122"/>
              </a:rPr>
              <a:t>汉字串</a:t>
            </a:r>
            <a:r>
              <a:rPr lang="en-US" altLang="zh-CN" dirty="0">
                <a:latin typeface="宋体" panose="02010600030101010101" pitchFamily="2" charset="-122"/>
              </a:rPr>
              <a:t>AB</a:t>
            </a:r>
            <a:r>
              <a:rPr lang="zh-CN" altLang="en-US" dirty="0">
                <a:latin typeface="宋体" panose="02010600030101010101" pitchFamily="2" charset="-122"/>
              </a:rPr>
              <a:t>被称作组合型切分歧义，如果满足条件：</a:t>
            </a:r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</a:rPr>
              <a:t>A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</a:rPr>
              <a:t>B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C00000"/>
                </a:solidFill>
                <a:latin typeface="宋体" panose="02010600030101010101" pitchFamily="2" charset="-122"/>
              </a:rPr>
              <a:t>AB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同时为词</a:t>
            </a:r>
          </a:p>
          <a:p>
            <a:pPr lvl="3" algn="just"/>
            <a:r>
              <a:rPr lang="en-US" altLang="zh-CN" dirty="0">
                <a:latin typeface="宋体" panose="02010600030101010101" pitchFamily="2" charset="-122"/>
              </a:rPr>
              <a:t>[</a:t>
            </a:r>
            <a:r>
              <a:rPr lang="zh-CN" altLang="en-US" dirty="0">
                <a:latin typeface="宋体" panose="02010600030101010101" pitchFamily="2" charset="-122"/>
              </a:rPr>
              <a:t>例</a:t>
            </a:r>
            <a:r>
              <a:rPr lang="en-US" altLang="zh-CN" dirty="0">
                <a:latin typeface="宋体" panose="02010600030101010101" pitchFamily="2" charset="-122"/>
              </a:rPr>
              <a:t>]</a:t>
            </a:r>
            <a:r>
              <a:rPr lang="zh-CN" altLang="en-US" dirty="0">
                <a:latin typeface="宋体" panose="02010600030101010101" pitchFamily="2" charset="-122"/>
              </a:rPr>
              <a:t>组合型切分歧义：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</a:rPr>
              <a:t>起身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”</a:t>
            </a:r>
            <a:endParaRPr lang="zh-CN" altLang="en-US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lvl="3" algn="just"/>
            <a:r>
              <a:rPr lang="zh-CN" altLang="en-US" dirty="0">
                <a:latin typeface="宋体" panose="02010600030101010101" pitchFamily="2" charset="-122"/>
              </a:rPr>
              <a:t>他站 </a:t>
            </a:r>
            <a:r>
              <a:rPr lang="en-US" altLang="zh-CN" dirty="0">
                <a:latin typeface="宋体" panose="02010600030101010101" pitchFamily="2" charset="-122"/>
              </a:rPr>
              <a:t>| </a:t>
            </a:r>
            <a:r>
              <a:rPr lang="zh-CN" altLang="en-US" u="sng" dirty="0">
                <a:solidFill>
                  <a:schemeClr val="folHlink"/>
                </a:solidFill>
                <a:latin typeface="宋体" panose="02010600030101010101" pitchFamily="2" charset="-122"/>
              </a:rPr>
              <a:t>起</a:t>
            </a:r>
            <a:r>
              <a:rPr lang="zh-CN" altLang="en-US" dirty="0">
                <a:solidFill>
                  <a:schemeClr val="folHlink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fol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u="sng" dirty="0">
                <a:solidFill>
                  <a:schemeClr val="folHlink"/>
                </a:solidFill>
                <a:latin typeface="宋体" panose="02010600030101010101" pitchFamily="2" charset="-122"/>
              </a:rPr>
              <a:t>身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</a:rPr>
              <a:t>| </a:t>
            </a:r>
            <a:r>
              <a:rPr lang="zh-CN" altLang="en-US" dirty="0">
                <a:latin typeface="宋体" panose="02010600030101010101" pitchFamily="2" charset="-122"/>
              </a:rPr>
              <a:t>来。</a:t>
            </a:r>
          </a:p>
          <a:p>
            <a:pPr lvl="3" algn="just"/>
            <a:r>
              <a:rPr lang="zh-CN" altLang="en-US" dirty="0">
                <a:latin typeface="宋体" panose="02010600030101010101" pitchFamily="2" charset="-122"/>
              </a:rPr>
              <a:t>他明天 </a:t>
            </a:r>
            <a:r>
              <a:rPr lang="en-US" altLang="zh-CN" dirty="0">
                <a:latin typeface="宋体" panose="02010600030101010101" pitchFamily="2" charset="-122"/>
              </a:rPr>
              <a:t>| </a:t>
            </a:r>
            <a:r>
              <a:rPr lang="zh-CN" altLang="en-US" u="sng" dirty="0">
                <a:solidFill>
                  <a:schemeClr val="folHlink"/>
                </a:solidFill>
                <a:latin typeface="宋体" panose="02010600030101010101" pitchFamily="2" charset="-122"/>
              </a:rPr>
              <a:t>起身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</a:rPr>
              <a:t>| </a:t>
            </a:r>
            <a:r>
              <a:rPr lang="zh-CN" altLang="en-US" dirty="0">
                <a:latin typeface="宋体" panose="02010600030101010101" pitchFamily="2" charset="-122"/>
              </a:rPr>
              <a:t>去北京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120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6947</TotalTime>
  <Words>4956</Words>
  <Application>Microsoft Office PowerPoint</Application>
  <PresentationFormat>全屏显示(16:9)</PresentationFormat>
  <Paragraphs>573</Paragraphs>
  <Slides>66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0" baseType="lpstr">
      <vt:lpstr>Helvetica Neue</vt:lpstr>
      <vt:lpstr>Mangal</vt:lpstr>
      <vt:lpstr>楷体</vt:lpstr>
      <vt:lpstr>楷体_GB2312</vt:lpstr>
      <vt:lpstr>宋体</vt:lpstr>
      <vt:lpstr>Microsoft YaHei</vt:lpstr>
      <vt:lpstr>Microsoft YaHei</vt:lpstr>
      <vt:lpstr>Arial</vt:lpstr>
      <vt:lpstr>Calibri</vt:lpstr>
      <vt:lpstr>Cambria Math</vt:lpstr>
      <vt:lpstr>Courier New</vt:lpstr>
      <vt:lpstr>Times New Roman</vt:lpstr>
      <vt:lpstr>Wingdings</vt:lpstr>
      <vt:lpstr>清风素材 https://12sc.taobao.com/</vt:lpstr>
      <vt:lpstr>PowerPoint 演示文稿</vt:lpstr>
      <vt:lpstr>PowerPoint 演示文稿</vt:lpstr>
      <vt:lpstr>文本分词（HMM）、词云</vt:lpstr>
      <vt:lpstr>文本分词（HMM）、词云</vt:lpstr>
      <vt:lpstr>文本分词（HMM）、词云</vt:lpstr>
      <vt:lpstr>pause</vt:lpstr>
      <vt:lpstr>文本分词（HMM）、词云</vt:lpstr>
      <vt:lpstr>文本分词（HMM）、词云</vt:lpstr>
      <vt:lpstr>文本分词（HMM）、词云</vt:lpstr>
      <vt:lpstr>pause</vt:lpstr>
      <vt:lpstr>分词方法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pause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pause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pause</vt:lpstr>
      <vt:lpstr>文本分词（HMM）、词云</vt:lpstr>
      <vt:lpstr>文本分词（HMM）、词云</vt:lpstr>
      <vt:lpstr>文本分词（HMM）、词云</vt:lpstr>
      <vt:lpstr>pause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文本分词（HMM）、词云</vt:lpstr>
      <vt:lpstr>pause</vt:lpstr>
      <vt:lpstr>文本分词（HMM）、词云</vt:lpstr>
      <vt:lpstr>文本分词（HMM）、词云</vt:lpstr>
      <vt:lpstr>文本分词（HMM）、词云</vt:lpstr>
      <vt:lpstr>pause</vt:lpstr>
      <vt:lpstr>文本分词（HMM）、词云</vt:lpstr>
      <vt:lpstr>文本分词（HMM）、词云</vt:lpstr>
      <vt:lpstr>文本分词（HMM）、词云</vt:lpstr>
      <vt:lpstr>pause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408</cp:revision>
  <cp:lastPrinted>2020-03-27T09:34:47Z</cp:lastPrinted>
  <dcterms:created xsi:type="dcterms:W3CDTF">2015-01-23T04:02:45Z</dcterms:created>
  <dcterms:modified xsi:type="dcterms:W3CDTF">2024-09-04T10:21:38Z</dcterms:modified>
  <cp:category/>
  <cp:contentStatus>12sc.taobao.com</cp:contentStatus>
</cp:coreProperties>
</file>